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9" r:id="rId3"/>
    <p:sldId id="257" r:id="rId4"/>
    <p:sldId id="261" r:id="rId5"/>
    <p:sldId id="276" r:id="rId6"/>
    <p:sldId id="274" r:id="rId7"/>
    <p:sldId id="262" r:id="rId8"/>
    <p:sldId id="272" r:id="rId9"/>
    <p:sldId id="260" r:id="rId10"/>
    <p:sldId id="258" r:id="rId11"/>
    <p:sldId id="263" r:id="rId12"/>
    <p:sldId id="264" r:id="rId13"/>
    <p:sldId id="265" r:id="rId14"/>
    <p:sldId id="266" r:id="rId15"/>
    <p:sldId id="279" r:id="rId16"/>
    <p:sldId id="267" r:id="rId17"/>
    <p:sldId id="268" r:id="rId18"/>
    <p:sldId id="270" r:id="rId19"/>
    <p:sldId id="271" r:id="rId20"/>
    <p:sldId id="269" r:id="rId21"/>
    <p:sldId id="278"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800" autoAdjust="0"/>
  </p:normalViewPr>
  <p:slideViewPr>
    <p:cSldViewPr>
      <p:cViewPr varScale="1">
        <p:scale>
          <a:sx n="57" d="100"/>
          <a:sy n="57" d="100"/>
        </p:scale>
        <p:origin x="62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F9DBCB-4E91-4A33-8B4E-6A3590247E14}" type="datetimeFigureOut">
              <a:rPr lang="en-US" smtClean="0"/>
              <a:t>8/12/2016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6B3716-78B6-41ED-9529-85E4E19B82DA}" type="slidenum">
              <a:rPr lang="en-US" smtClean="0"/>
              <a:t>‹#›</a:t>
            </a:fld>
            <a:endParaRPr lang="en-US"/>
          </a:p>
        </p:txBody>
      </p:sp>
    </p:spTree>
    <p:extLst>
      <p:ext uri="{BB962C8B-B14F-4D97-AF65-F5344CB8AC3E}">
        <p14:creationId xmlns:p14="http://schemas.microsoft.com/office/powerpoint/2010/main" val="120325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SLIDE 1</a:t>
            </a:r>
            <a:endParaRPr lang="en-US" b="0" dirty="0" smtClean="0">
              <a:effectLst/>
            </a:endParaRPr>
          </a:p>
          <a:p>
            <a:r>
              <a:rPr lang="en-US" sz="1200" b="0" i="0" u="none" strike="noStrike" kern="1200" dirty="0" smtClean="0">
                <a:solidFill>
                  <a:schemeClr val="tx1"/>
                </a:solidFill>
                <a:effectLst/>
                <a:latin typeface="+mn-lt"/>
                <a:ea typeface="+mn-ea"/>
                <a:cs typeface="+mn-cs"/>
              </a:rPr>
              <a:t>When I was a graduate student at the University of South Florida, I had an assistantship in the Library’s Special Collections. It was then that I learned how “special” special collections is for academic libraries. As a subject librarian,  I use the knowledge I gained from my previous experience in Special Collections to guide people to unique sets of research collections, I help connect them to unique, sometimes one of a kind resources that lead researchers to new discoveries.  </a:t>
            </a:r>
          </a:p>
          <a:p>
            <a:r>
              <a:rPr lang="en-US" sz="1200" b="0" i="0" u="none" strike="noStrike" kern="1200" dirty="0" smtClean="0">
                <a:solidFill>
                  <a:schemeClr val="tx1"/>
                </a:solidFill>
                <a:effectLst/>
                <a:latin typeface="+mn-lt"/>
                <a:ea typeface="+mn-ea"/>
                <a:cs typeface="+mn-cs"/>
              </a:rPr>
              <a:t>As the Visual Art Librarian at Binghamton University, my colleague Leslie Vega has worked closely with the Special Collections staff to promote and preserve its collections. As the liaison for the Art, Music, and Art History Departments, Leslie consistently encourages her students to visit Special Collections through a variety of methods. The study of archives, rare books and manuscripts, and the assorted collection of “old stuff” that lives within the vaults of Special Collections is vital to humanities research – and yet, unless prompted to visit by their professor, most students do not go to their Libraries’ archive. Especially within the disciplines of Art and Art History, the study of the </a:t>
            </a:r>
            <a:r>
              <a:rPr lang="en-US" sz="1200" b="0" i="0" u="none" strike="noStrike" kern="1200" dirty="0" err="1" smtClean="0">
                <a:solidFill>
                  <a:schemeClr val="tx1"/>
                </a:solidFill>
                <a:effectLst/>
                <a:latin typeface="+mn-lt"/>
                <a:ea typeface="+mn-ea"/>
                <a:cs typeface="+mn-cs"/>
              </a:rPr>
              <a:t>objecthood</a:t>
            </a:r>
            <a:r>
              <a:rPr lang="en-US" sz="1200" b="0" i="0" u="none" strike="noStrike" kern="1200" dirty="0" smtClean="0">
                <a:solidFill>
                  <a:schemeClr val="tx1"/>
                </a:solidFill>
                <a:effectLst/>
                <a:latin typeface="+mn-lt"/>
                <a:ea typeface="+mn-ea"/>
                <a:cs typeface="+mn-cs"/>
              </a:rPr>
              <a:t> of any material, and the primary resources surrounding that material is unquestionably important.  There is no digital substitute for looking at a 16</a:t>
            </a:r>
            <a:r>
              <a:rPr lang="en-US" sz="1200" b="0" i="0" u="none" strike="noStrike" kern="1200" baseline="30000" dirty="0" smtClean="0">
                <a:solidFill>
                  <a:schemeClr val="tx1"/>
                </a:solidFill>
                <a:effectLst/>
                <a:latin typeface="+mn-lt"/>
                <a:ea typeface="+mn-ea"/>
                <a:cs typeface="+mn-cs"/>
              </a:rPr>
              <a:t>th</a:t>
            </a:r>
            <a:r>
              <a:rPr lang="en-US" sz="1200" b="0" i="0" u="none" strike="noStrike" kern="1200" dirty="0" smtClean="0">
                <a:solidFill>
                  <a:schemeClr val="tx1"/>
                </a:solidFill>
                <a:effectLst/>
                <a:latin typeface="+mn-lt"/>
                <a:ea typeface="+mn-ea"/>
                <a:cs typeface="+mn-cs"/>
              </a:rPr>
              <a:t> century manuscript or a 1920’s poster from Soviet Russia.</a:t>
            </a: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1</a:t>
            </a:fld>
            <a:endParaRPr lang="en-US"/>
          </a:p>
        </p:txBody>
      </p:sp>
    </p:spTree>
    <p:extLst>
      <p:ext uri="{BB962C8B-B14F-4D97-AF65-F5344CB8AC3E}">
        <p14:creationId xmlns:p14="http://schemas.microsoft.com/office/powerpoint/2010/main" val="2392979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SLIDE 10</a:t>
            </a:r>
            <a:endParaRPr lang="en-US" b="0" dirty="0" smtClean="0">
              <a:effectLst/>
            </a:endParaRPr>
          </a:p>
          <a:p>
            <a:r>
              <a:rPr lang="en-US" sz="1200" b="0" i="0" u="none" strike="noStrike" kern="1200" dirty="0" smtClean="0">
                <a:solidFill>
                  <a:schemeClr val="tx1"/>
                </a:solidFill>
                <a:effectLst/>
                <a:latin typeface="+mn-lt"/>
                <a:ea typeface="+mn-ea"/>
                <a:cs typeface="+mn-cs"/>
              </a:rPr>
              <a:t>Promotion through social media is a no-brainer in 2014. Most of us get our news and university updates via Tweets, posts on Facebook, and blog feeds.  Special Collections of course has its own blog and Facebook feed, but that may not reach as many people, students and community members alike, as desired. As Subject Librarians, we have our own network of people in our specific departments who we have frequent access to. </a:t>
            </a:r>
            <a:r>
              <a:rPr lang="en-US" sz="1200" b="1" i="0"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Some of us have our own blogs that reach out to differing communities. One example is Leslie’s Art blog that reports on campus and community activities, and new resources for art and art history students. Many topics are of interest to those who follow new trends in digital archives. </a:t>
            </a: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10</a:t>
            </a:fld>
            <a:endParaRPr lang="en-US"/>
          </a:p>
        </p:txBody>
      </p:sp>
    </p:spTree>
    <p:extLst>
      <p:ext uri="{BB962C8B-B14F-4D97-AF65-F5344CB8AC3E}">
        <p14:creationId xmlns:p14="http://schemas.microsoft.com/office/powerpoint/2010/main" val="2921454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SLIDE 11</a:t>
            </a:r>
            <a:endParaRPr lang="en-US" b="0" dirty="0" smtClean="0">
              <a:effectLst/>
            </a:endParaRPr>
          </a:p>
          <a:p>
            <a:r>
              <a:rPr lang="en-US" sz="1200" b="0" i="0" u="none" strike="noStrike" kern="1200" dirty="0" smtClean="0">
                <a:solidFill>
                  <a:schemeClr val="tx1"/>
                </a:solidFill>
                <a:effectLst/>
                <a:latin typeface="+mn-lt"/>
                <a:ea typeface="+mn-ea"/>
                <a:cs typeface="+mn-cs"/>
              </a:rPr>
              <a:t>One of the things that Leslie has done is to partner with the Head of Special Collections, Jean Green, to build a Pinterest site in order to showcase the collection to a wider audience. This site allows the Library to display collections that we have not yet digitized, or never will. Pinterest is a social networking site that allows members to build their own collection of images by “pinning” them to their own boards. Many University archives have taken advantage of Pinterest as an alternate outlet for promoting collections, exhibits, recent acquisitions, and events. The serendipity of Pinterest works to our advantage—people who wouldn’t normally seek out Binghamton University Libraries or Special Collections stumble upon the collections through other people’s boards or pins. </a:t>
            </a: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11</a:t>
            </a:fld>
            <a:endParaRPr lang="en-US"/>
          </a:p>
        </p:txBody>
      </p:sp>
    </p:spTree>
    <p:extLst>
      <p:ext uri="{BB962C8B-B14F-4D97-AF65-F5344CB8AC3E}">
        <p14:creationId xmlns:p14="http://schemas.microsoft.com/office/powerpoint/2010/main" val="258887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For instance, people nostalgic for their hometown may look up “Binghamton” and find a pin of the items we have in the Kurdish Collection. </a:t>
            </a: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12</a:t>
            </a:fld>
            <a:endParaRPr lang="en-US"/>
          </a:p>
        </p:txBody>
      </p:sp>
    </p:spTree>
    <p:extLst>
      <p:ext uri="{BB962C8B-B14F-4D97-AF65-F5344CB8AC3E}">
        <p14:creationId xmlns:p14="http://schemas.microsoft.com/office/powerpoint/2010/main" val="1140729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mn-lt"/>
                <a:ea typeface="+mn-ea"/>
                <a:cs typeface="+mn-cs"/>
              </a:rPr>
              <a:t>SLIDE 13</a:t>
            </a:r>
            <a:r>
              <a:rPr lang="en-US" sz="1200" b="0" i="0" u="none" strike="noStrike" kern="1200" dirty="0" smtClean="0">
                <a:solidFill>
                  <a:schemeClr val="tx1"/>
                </a:solidFill>
                <a:effectLst/>
                <a:latin typeface="+mn-lt"/>
                <a:ea typeface="+mn-ea"/>
                <a:cs typeface="+mn-cs"/>
              </a:rPr>
              <a:t> Leslie and Jean add items to Pinterest that link back to either blog posts or the Special Collections website for those who are interested in more information about the book, event, exhibit, or photograph posted.</a:t>
            </a: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13</a:t>
            </a:fld>
            <a:endParaRPr lang="en-US"/>
          </a:p>
        </p:txBody>
      </p:sp>
    </p:spTree>
    <p:extLst>
      <p:ext uri="{BB962C8B-B14F-4D97-AF65-F5344CB8AC3E}">
        <p14:creationId xmlns:p14="http://schemas.microsoft.com/office/powerpoint/2010/main" val="4035024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SLIDE 14</a:t>
            </a:r>
            <a:endParaRPr lang="en-US" b="0" dirty="0" smtClean="0">
              <a:effectLst/>
            </a:endParaRPr>
          </a:p>
          <a:p>
            <a:r>
              <a:rPr lang="en-US" sz="1200" b="0" i="0" u="none" strike="noStrike" kern="1200" dirty="0" smtClean="0">
                <a:solidFill>
                  <a:schemeClr val="tx1"/>
                </a:solidFill>
                <a:effectLst/>
                <a:latin typeface="+mn-lt"/>
                <a:ea typeface="+mn-ea"/>
                <a:cs typeface="+mn-cs"/>
              </a:rPr>
              <a:t>As chair of the Exhibits Committee, Leslie and the committee take advantage of promoting Special Collections through the Libraries’ rotating Exhibitions. Above,</a:t>
            </a:r>
            <a:r>
              <a:rPr lang="en-US" sz="1200" b="0" i="0" u="none" strike="noStrike" kern="1200" baseline="0" dirty="0" smtClean="0">
                <a:solidFill>
                  <a:schemeClr val="tx1"/>
                </a:solidFill>
                <a:effectLst/>
                <a:latin typeface="+mn-lt"/>
                <a:ea typeface="+mn-ea"/>
                <a:cs typeface="+mn-cs"/>
              </a:rPr>
              <a:t> is a screenshot of Leslie’s Art Blog promoting one of the Exhibits that incorporated themes from Special Collections. </a:t>
            </a:r>
          </a:p>
          <a:p>
            <a:r>
              <a:rPr lang="en-US" sz="1200" b="0" i="0" u="none" strike="noStrike" kern="1200" dirty="0" smtClean="0">
                <a:solidFill>
                  <a:schemeClr val="tx1"/>
                </a:solidFill>
                <a:effectLst/>
                <a:latin typeface="+mn-lt"/>
                <a:ea typeface="+mn-ea"/>
                <a:cs typeface="+mn-cs"/>
              </a:rPr>
              <a:t>The Library has three exhibit spaces: on the second floor of Bartle Library, the main library on campus, in the Science Library, and inside Special Collections itself.  The two exhibition areas within the Libraries are more prominently featured—most students will walk past them at some point. Special Collections, however, is more hidden. Students would have to take the initiative to walk into a separate room where they don’t usually frequent, despite the efforts of the Special Collections staff to make the space inviting with signs and posters. </a:t>
            </a: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14</a:t>
            </a:fld>
            <a:endParaRPr lang="en-US"/>
          </a:p>
        </p:txBody>
      </p:sp>
    </p:spTree>
    <p:extLst>
      <p:ext uri="{BB962C8B-B14F-4D97-AF65-F5344CB8AC3E}">
        <p14:creationId xmlns:p14="http://schemas.microsoft.com/office/powerpoint/2010/main" val="3718717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SLIDE 14</a:t>
            </a:r>
            <a:endParaRPr lang="en-US" b="0" dirty="0" smtClean="0">
              <a:effectLst/>
            </a:endParaRPr>
          </a:p>
          <a:p>
            <a:pPr rtl="0"/>
            <a:r>
              <a:rPr lang="en-US" sz="1200" b="0" i="0" u="none" strike="noStrike" kern="1200" dirty="0" smtClean="0">
                <a:solidFill>
                  <a:schemeClr val="tx1"/>
                </a:solidFill>
                <a:effectLst/>
                <a:latin typeface="+mn-lt"/>
                <a:ea typeface="+mn-ea"/>
                <a:cs typeface="+mn-cs"/>
              </a:rPr>
              <a:t>Some exhibitions are specifically tailored to honor departmental conferences or panels throughout the year. In the Spring of 2013, two exhibits were installed to highlight the Center for Medieval and Renaissance Studies Spring Conference </a:t>
            </a:r>
            <a:r>
              <a:rPr lang="en-US" sz="1200" b="0" i="1" u="none" strike="noStrike" kern="1200" dirty="0" smtClean="0">
                <a:solidFill>
                  <a:schemeClr val="tx1"/>
                </a:solidFill>
                <a:effectLst/>
                <a:latin typeface="+mn-lt"/>
                <a:ea typeface="+mn-ea"/>
                <a:cs typeface="+mn-cs"/>
              </a:rPr>
              <a:t>Boccaccio at 700: Medieval Contexts and Global </a:t>
            </a:r>
            <a:r>
              <a:rPr lang="en-US" sz="1200" b="0" i="1" u="none" strike="noStrike" kern="1200" dirty="0" err="1" smtClean="0">
                <a:solidFill>
                  <a:schemeClr val="tx1"/>
                </a:solidFill>
                <a:effectLst/>
                <a:latin typeface="+mn-lt"/>
                <a:ea typeface="+mn-ea"/>
                <a:cs typeface="+mn-cs"/>
              </a:rPr>
              <a:t>Intertexts</a:t>
            </a:r>
            <a:r>
              <a:rPr lang="en-US" sz="1200" b="0" i="1"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 exhibits, </a:t>
            </a:r>
            <a:r>
              <a:rPr lang="en-US" sz="1200" b="0" i="1" u="none" strike="noStrike" kern="1200" dirty="0" smtClean="0">
                <a:solidFill>
                  <a:schemeClr val="tx1"/>
                </a:solidFill>
                <a:effectLst/>
                <a:latin typeface="+mn-lt"/>
                <a:ea typeface="+mn-ea"/>
                <a:cs typeface="+mn-cs"/>
              </a:rPr>
              <a:t>Love and Sex in the Decameron</a:t>
            </a:r>
            <a:r>
              <a:rPr lang="en-US" sz="1200" b="0" i="0" u="none" strike="noStrike" kern="1200" dirty="0" smtClean="0">
                <a:solidFill>
                  <a:schemeClr val="tx1"/>
                </a:solidFill>
                <a:effectLst/>
                <a:latin typeface="+mn-lt"/>
                <a:ea typeface="+mn-ea"/>
                <a:cs typeface="+mn-cs"/>
              </a:rPr>
              <a:t> at Bartle Library and </a:t>
            </a:r>
            <a:r>
              <a:rPr lang="en-US" sz="1200" b="0" i="1" u="none" strike="noStrike" kern="1200" dirty="0" smtClean="0">
                <a:solidFill>
                  <a:schemeClr val="tx1"/>
                </a:solidFill>
                <a:effectLst/>
                <a:latin typeface="+mn-lt"/>
                <a:ea typeface="+mn-ea"/>
                <a:cs typeface="+mn-cs"/>
              </a:rPr>
              <a:t>Boccaccio’s Plague and the Black Death</a:t>
            </a:r>
            <a:r>
              <a:rPr lang="en-US" sz="1200" b="0" i="0" u="none" strike="noStrike" kern="1200" dirty="0" smtClean="0">
                <a:solidFill>
                  <a:schemeClr val="tx1"/>
                </a:solidFill>
                <a:effectLst/>
                <a:latin typeface="+mn-lt"/>
                <a:ea typeface="+mn-ea"/>
                <a:cs typeface="+mn-cs"/>
              </a:rPr>
              <a:t> at the Science Library featured reproductions from Boccaccio works in Special Collections, books from the Library stacks, and images from our Digital Collections.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15</a:t>
            </a:fld>
            <a:endParaRPr lang="en-US"/>
          </a:p>
        </p:txBody>
      </p:sp>
    </p:spTree>
    <p:extLst>
      <p:ext uri="{BB962C8B-B14F-4D97-AF65-F5344CB8AC3E}">
        <p14:creationId xmlns:p14="http://schemas.microsoft.com/office/powerpoint/2010/main" val="3718717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SLIDE 15</a:t>
            </a:r>
            <a:r>
              <a:rPr lang="en-US" sz="1200" b="0" i="0" u="none" strike="noStrike" kern="1200" dirty="0" smtClean="0">
                <a:solidFill>
                  <a:schemeClr val="tx1"/>
                </a:solidFill>
                <a:effectLst/>
                <a:latin typeface="+mn-lt"/>
                <a:ea typeface="+mn-ea"/>
                <a:cs typeface="+mn-cs"/>
              </a:rPr>
              <a:t> Special Collections owns a 16</a:t>
            </a:r>
            <a:r>
              <a:rPr lang="en-US" sz="1200" b="0" i="0" u="none" strike="noStrike" kern="1200" baseline="30000" dirty="0" smtClean="0">
                <a:solidFill>
                  <a:schemeClr val="tx1"/>
                </a:solidFill>
                <a:effectLst/>
                <a:latin typeface="+mn-lt"/>
                <a:ea typeface="+mn-ea"/>
                <a:cs typeface="+mn-cs"/>
              </a:rPr>
              <a:t>th</a:t>
            </a:r>
            <a:r>
              <a:rPr lang="en-US" sz="1200" b="0" i="0" u="none" strike="noStrike" kern="1200" dirty="0" smtClean="0">
                <a:solidFill>
                  <a:schemeClr val="tx1"/>
                </a:solidFill>
                <a:effectLst/>
                <a:latin typeface="+mn-lt"/>
                <a:ea typeface="+mn-ea"/>
                <a:cs typeface="+mn-cs"/>
              </a:rPr>
              <a:t> century and a couple of 18</a:t>
            </a:r>
            <a:r>
              <a:rPr lang="en-US" sz="1200" b="0" i="0" u="none" strike="noStrike" kern="1200" baseline="30000" dirty="0" smtClean="0">
                <a:solidFill>
                  <a:schemeClr val="tx1"/>
                </a:solidFill>
                <a:effectLst/>
                <a:latin typeface="+mn-lt"/>
                <a:ea typeface="+mn-ea"/>
                <a:cs typeface="+mn-cs"/>
              </a:rPr>
              <a:t>th</a:t>
            </a:r>
            <a:r>
              <a:rPr lang="en-US" sz="1200" b="0" i="0" u="none" strike="noStrike" kern="1200" dirty="0" smtClean="0">
                <a:solidFill>
                  <a:schemeClr val="tx1"/>
                </a:solidFill>
                <a:effectLst/>
                <a:latin typeface="+mn-lt"/>
                <a:ea typeface="+mn-ea"/>
                <a:cs typeface="+mn-cs"/>
              </a:rPr>
              <a:t> century </a:t>
            </a:r>
            <a:r>
              <a:rPr lang="en-US" sz="1200" b="0" i="1" u="none" strike="noStrike" kern="1200" dirty="0" err="1" smtClean="0">
                <a:solidFill>
                  <a:schemeClr val="tx1"/>
                </a:solidFill>
                <a:effectLst/>
                <a:latin typeface="+mn-lt"/>
                <a:ea typeface="+mn-ea"/>
                <a:cs typeface="+mn-cs"/>
              </a:rPr>
              <a:t>Decamerons</a:t>
            </a:r>
            <a:r>
              <a:rPr lang="en-US" sz="1200" b="0" i="1"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 Bartle exhibit featured reproductions of the illustrated frontispieces from these editions as well as details of the spines and an assortment of illustrations within</a:t>
            </a:r>
            <a:r>
              <a:rPr lang="en-US" sz="1200" b="0" i="1"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 complementary exhibit curated by Special Collections entitled </a:t>
            </a:r>
            <a:r>
              <a:rPr lang="en-US" sz="1200" b="0" i="1" u="none" strike="noStrike" kern="1200" dirty="0" smtClean="0">
                <a:solidFill>
                  <a:schemeClr val="tx1"/>
                </a:solidFill>
                <a:effectLst/>
                <a:latin typeface="+mn-lt"/>
                <a:ea typeface="+mn-ea"/>
                <a:cs typeface="+mn-cs"/>
              </a:rPr>
              <a:t>Five Centuries of Giovanni Boccaccio’s The Decameron</a:t>
            </a:r>
            <a:r>
              <a:rPr lang="en-US" sz="1200" b="0" i="0" u="none" strike="noStrike" kern="1200" dirty="0" smtClean="0">
                <a:solidFill>
                  <a:schemeClr val="tx1"/>
                </a:solidFill>
                <a:effectLst/>
                <a:latin typeface="+mn-lt"/>
                <a:ea typeface="+mn-ea"/>
                <a:cs typeface="+mn-cs"/>
              </a:rPr>
              <a:t> showcased the actual editions of the book as well as other works by Boccaccio and authors that were influenced by Boccaccio’s writing. Leslie was aware of a class on Boccaccio being taught that semester, and invited the class on a tour of the three exhibitions. The professor then tailored an assignment for the class to write a response to what they saw in the exhibit. The class was exposed to Special Collections, some for the first time, and feedback from the students and the professor was overwhelmingly positive.</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16</a:t>
            </a:fld>
            <a:endParaRPr lang="en-US"/>
          </a:p>
        </p:txBody>
      </p:sp>
    </p:spTree>
    <p:extLst>
      <p:ext uri="{BB962C8B-B14F-4D97-AF65-F5344CB8AC3E}">
        <p14:creationId xmlns:p14="http://schemas.microsoft.com/office/powerpoint/2010/main" val="1843923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effectLst/>
                <a:latin typeface="+mn-lt"/>
                <a:ea typeface="+mn-ea"/>
                <a:cs typeface="+mn-cs"/>
              </a:rPr>
              <a:t>SLIDE 17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 One of the things the committee likes to do is to digitize items from Special Collections and feature them in the Library cases. Because items from Special Collections can be fragile and valuable, everything in the cases outside Special Collections must be reproductions. Our hope is to spark an interest and lead students and faculty to see the original in the Archive. </a:t>
            </a:r>
            <a:r>
              <a:rPr lang="en-US" sz="1200" b="1" i="0" u="none" strike="noStrike" kern="1200" dirty="0" smtClean="0">
                <a:solidFill>
                  <a:schemeClr val="tx1"/>
                </a:solidFill>
                <a:effectLst/>
                <a:latin typeface="+mn-lt"/>
                <a:ea typeface="+mn-ea"/>
                <a:cs typeface="+mn-cs"/>
              </a:rPr>
              <a:t>SLIDE</a:t>
            </a:r>
            <a:r>
              <a:rPr lang="en-US" sz="1200" b="0" i="0" u="none" strike="noStrike" kern="1200" dirty="0" smtClean="0">
                <a:solidFill>
                  <a:schemeClr val="tx1"/>
                </a:solidFill>
                <a:effectLst/>
                <a:latin typeface="+mn-lt"/>
                <a:ea typeface="+mn-ea"/>
                <a:cs typeface="+mn-cs"/>
              </a:rPr>
              <a:t>  Another benefit of reproduction is that we now have a preservation copy in the form of a .tiff file to possibly use in future online exhibitions.</a:t>
            </a:r>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17</a:t>
            </a:fld>
            <a:endParaRPr lang="en-US"/>
          </a:p>
        </p:txBody>
      </p:sp>
    </p:spTree>
    <p:extLst>
      <p:ext uri="{BB962C8B-B14F-4D97-AF65-F5344CB8AC3E}">
        <p14:creationId xmlns:p14="http://schemas.microsoft.com/office/powerpoint/2010/main" val="4259174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effectLst/>
                <a:latin typeface="+mn-lt"/>
                <a:ea typeface="+mn-ea"/>
                <a:cs typeface="+mn-cs"/>
              </a:rPr>
              <a:t>SLIDE 17</a:t>
            </a:r>
            <a:r>
              <a:rPr lang="en-US" sz="1200" b="0" i="0" u="none" strike="noStrike" kern="1200" dirty="0" smtClean="0">
                <a:solidFill>
                  <a:schemeClr val="tx1"/>
                </a:solidFill>
                <a:effectLst/>
                <a:latin typeface="+mn-lt"/>
                <a:ea typeface="+mn-ea"/>
                <a:cs typeface="+mn-cs"/>
              </a:rPr>
              <a:t> Leslie also works occasionally within Special Collections to manage and preserve the collections within her subject specialty. For the past two years she has helped to organize the collection of paintings by the dancer and actress Tilly </a:t>
            </a:r>
            <a:r>
              <a:rPr lang="en-US" sz="1200" b="0" i="0" u="none" strike="noStrike" kern="1200" dirty="0" err="1" smtClean="0">
                <a:solidFill>
                  <a:schemeClr val="tx1"/>
                </a:solidFill>
                <a:effectLst/>
                <a:latin typeface="+mn-lt"/>
                <a:ea typeface="+mn-ea"/>
                <a:cs typeface="+mn-cs"/>
              </a:rPr>
              <a:t>Losch</a:t>
            </a:r>
            <a:r>
              <a:rPr lang="en-US" sz="1200" b="0" i="0" u="none" strike="noStrike" kern="1200" dirty="0" smtClean="0">
                <a:solidFill>
                  <a:schemeClr val="tx1"/>
                </a:solidFill>
                <a:effectLst/>
                <a:latin typeface="+mn-lt"/>
                <a:ea typeface="+mn-ea"/>
                <a:cs typeface="+mn-cs"/>
              </a:rPr>
              <a:t>. Tilly </a:t>
            </a:r>
            <a:r>
              <a:rPr lang="en-US" sz="1200" b="0" i="0" u="none" strike="noStrike" kern="1200" dirty="0" err="1" smtClean="0">
                <a:solidFill>
                  <a:schemeClr val="tx1"/>
                </a:solidFill>
                <a:effectLst/>
                <a:latin typeface="+mn-lt"/>
                <a:ea typeface="+mn-ea"/>
                <a:cs typeface="+mn-cs"/>
              </a:rPr>
              <a:t>Losch</a:t>
            </a:r>
            <a:r>
              <a:rPr lang="en-US" sz="1200" b="0" i="0" u="none" strike="noStrike" kern="1200" dirty="0" smtClean="0">
                <a:solidFill>
                  <a:schemeClr val="tx1"/>
                </a:solidFill>
                <a:effectLst/>
                <a:latin typeface="+mn-lt"/>
                <a:ea typeface="+mn-ea"/>
                <a:cs typeface="+mn-cs"/>
              </a:rPr>
              <a:t> bequeathed her archive to Binghamton University in 1975 in order to be incorporated into the Max Reinhardt Archives.  Tilly worked with the renowned Austrian theater director early in her career as a ballerina, and wished to associate her legacy with his. She left 40 boxes, including hundreds of letters, photographs, film stills, and newspaper clippings that trace the events of her remarkable life. In addition to these, she also donated unique items not typically left to a Library archive—over 500 paintings and drawings, and dozens of sketchbooks. </a:t>
            </a:r>
            <a:endParaRPr lang="en-US" b="0" dirty="0" smtClean="0">
              <a:effectLst/>
            </a:endParaRPr>
          </a:p>
          <a:p>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18</a:t>
            </a:fld>
            <a:endParaRPr lang="en-US"/>
          </a:p>
        </p:txBody>
      </p:sp>
    </p:spTree>
    <p:extLst>
      <p:ext uri="{BB962C8B-B14F-4D97-AF65-F5344CB8AC3E}">
        <p14:creationId xmlns:p14="http://schemas.microsoft.com/office/powerpoint/2010/main" val="754582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SLIDE 17</a:t>
            </a:r>
            <a:r>
              <a:rPr lang="en-US" sz="1200" b="0" i="0" u="none" strike="noStrike" kern="1200" dirty="0" smtClean="0">
                <a:solidFill>
                  <a:schemeClr val="tx1"/>
                </a:solidFill>
                <a:effectLst/>
                <a:latin typeface="+mn-lt"/>
                <a:ea typeface="+mn-ea"/>
                <a:cs typeface="+mn-cs"/>
              </a:rPr>
              <a:t> With the help of Preservation staff Robin Hazen and Mien Wong, Leslie was responsible for a complete inventory and assessment of her paintings, moving them from less than ideal conditions in the off-site library storage annex to the temperature and humidity controlled Special Collections storage vault. As the works were inventoried, Leslie realized there were many more pieces than the 1980’s finding aid outlined, originally cited as having around 300 paintings. The paintings are now in the same space with her sketchbooks, letters, documents, photographs, and other memorabilia for easy access and preservation.</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19</a:t>
            </a:fld>
            <a:endParaRPr lang="en-US"/>
          </a:p>
        </p:txBody>
      </p:sp>
    </p:spTree>
    <p:extLst>
      <p:ext uri="{BB962C8B-B14F-4D97-AF65-F5344CB8AC3E}">
        <p14:creationId xmlns:p14="http://schemas.microsoft.com/office/powerpoint/2010/main" val="1387251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SLIDE 2</a:t>
            </a:r>
            <a:endParaRPr lang="en-US" b="0" dirty="0" smtClean="0">
              <a:effectLst/>
            </a:endParaRPr>
          </a:p>
          <a:p>
            <a:r>
              <a:rPr lang="en-US" sz="1200" b="0" i="0" u="none" strike="noStrike" kern="1200" dirty="0" smtClean="0">
                <a:solidFill>
                  <a:schemeClr val="tx1"/>
                </a:solidFill>
                <a:effectLst/>
                <a:latin typeface="+mn-lt"/>
                <a:ea typeface="+mn-ea"/>
                <a:cs typeface="+mn-cs"/>
              </a:rPr>
              <a:t>As you can see from the Binghamton University’s Special Collections homepage, the BU Collections have a lot to offer. Leslie and I as well as other librarians have done our part to direct students to the collections from the reference desk but the question is what else can we do to promote Special Collections? This presentation covers a few of the ways that both Leslie and I have promoted the value of Special Collections and then provides some insight from other SUNY libraries about the way Special Collections directors feel about collaborative opportunities. </a:t>
            </a: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2</a:t>
            </a:fld>
            <a:endParaRPr lang="en-US"/>
          </a:p>
        </p:txBody>
      </p:sp>
    </p:spTree>
    <p:extLst>
      <p:ext uri="{BB962C8B-B14F-4D97-AF65-F5344CB8AC3E}">
        <p14:creationId xmlns:p14="http://schemas.microsoft.com/office/powerpoint/2010/main" val="4172395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SLIDE 20</a:t>
            </a:r>
          </a:p>
          <a:p>
            <a:r>
              <a:rPr lang="en-US" sz="1200" b="0" i="0" u="none" strike="noStrike" kern="1200" dirty="0" smtClean="0">
                <a:solidFill>
                  <a:schemeClr val="tx1"/>
                </a:solidFill>
                <a:effectLst/>
                <a:latin typeface="+mn-lt"/>
                <a:ea typeface="+mn-ea"/>
                <a:cs typeface="+mn-cs"/>
              </a:rPr>
              <a:t>The renewed attention to the collection sparked a well-timed connection. While going through the </a:t>
            </a:r>
            <a:r>
              <a:rPr lang="en-US" sz="1200" b="0" i="0" u="none" strike="noStrike" kern="1200" dirty="0" err="1" smtClean="0">
                <a:solidFill>
                  <a:schemeClr val="tx1"/>
                </a:solidFill>
                <a:effectLst/>
                <a:latin typeface="+mn-lt"/>
                <a:ea typeface="+mn-ea"/>
                <a:cs typeface="+mn-cs"/>
              </a:rPr>
              <a:t>Losch</a:t>
            </a:r>
            <a:r>
              <a:rPr lang="en-US" sz="1200" b="0" i="0" u="none" strike="noStrike" kern="1200" dirty="0" smtClean="0">
                <a:solidFill>
                  <a:schemeClr val="tx1"/>
                </a:solidFill>
                <a:effectLst/>
                <a:latin typeface="+mn-lt"/>
                <a:ea typeface="+mn-ea"/>
                <a:cs typeface="+mn-cs"/>
              </a:rPr>
              <a:t> papers, Beth </a:t>
            </a:r>
            <a:r>
              <a:rPr lang="en-US" sz="1200" b="0" i="0" u="none" strike="noStrike" kern="1200" dirty="0" err="1" smtClean="0">
                <a:solidFill>
                  <a:schemeClr val="tx1"/>
                </a:solidFill>
                <a:effectLst/>
                <a:latin typeface="+mn-lt"/>
                <a:ea typeface="+mn-ea"/>
                <a:cs typeface="+mn-cs"/>
              </a:rPr>
              <a:t>Kilmarx</a:t>
            </a:r>
            <a:r>
              <a:rPr lang="en-US" sz="1200" b="0" i="0" u="none" strike="noStrike" kern="1200" dirty="0" smtClean="0">
                <a:solidFill>
                  <a:schemeClr val="tx1"/>
                </a:solidFill>
                <a:effectLst/>
                <a:latin typeface="+mn-lt"/>
                <a:ea typeface="+mn-ea"/>
                <a:cs typeface="+mn-cs"/>
              </a:rPr>
              <a:t>, the curator of Rare Books, realized that Tilly’s second husband, the 6</a:t>
            </a:r>
            <a:r>
              <a:rPr lang="en-US" sz="1200" b="0" i="0" u="none" strike="noStrike" kern="1200" baseline="30000" dirty="0" smtClean="0">
                <a:solidFill>
                  <a:schemeClr val="tx1"/>
                </a:solidFill>
                <a:effectLst/>
                <a:latin typeface="+mn-lt"/>
                <a:ea typeface="+mn-ea"/>
                <a:cs typeface="+mn-cs"/>
              </a:rPr>
              <a:t>th</a:t>
            </a:r>
            <a:r>
              <a:rPr lang="en-US" sz="1200" b="0" i="0" u="none" strike="noStrike" kern="1200" dirty="0" smtClean="0">
                <a:solidFill>
                  <a:schemeClr val="tx1"/>
                </a:solidFill>
                <a:effectLst/>
                <a:latin typeface="+mn-lt"/>
                <a:ea typeface="+mn-ea"/>
                <a:cs typeface="+mn-cs"/>
              </a:rPr>
              <a:t> Earl of Carnarvon, lived with Tilly from 1939 to 1947 in </a:t>
            </a:r>
            <a:r>
              <a:rPr lang="en-US" sz="1200" b="0" i="0" u="none" strike="noStrike" kern="1200" dirty="0" err="1" smtClean="0">
                <a:solidFill>
                  <a:schemeClr val="tx1"/>
                </a:solidFill>
                <a:effectLst/>
                <a:latin typeface="+mn-lt"/>
                <a:ea typeface="+mn-ea"/>
                <a:cs typeface="+mn-cs"/>
              </a:rPr>
              <a:t>Highclere</a:t>
            </a:r>
            <a:r>
              <a:rPr lang="en-US" sz="1200" b="0" i="0" u="none" strike="noStrike" kern="1200" dirty="0" smtClean="0">
                <a:solidFill>
                  <a:schemeClr val="tx1"/>
                </a:solidFill>
                <a:effectLst/>
                <a:latin typeface="+mn-lt"/>
                <a:ea typeface="+mn-ea"/>
                <a:cs typeface="+mn-cs"/>
              </a:rPr>
              <a:t> castle. The stately </a:t>
            </a:r>
            <a:r>
              <a:rPr lang="en-US" sz="1200" b="0" i="0" u="none" strike="noStrike" kern="1200" dirty="0" err="1" smtClean="0">
                <a:solidFill>
                  <a:schemeClr val="tx1"/>
                </a:solidFill>
                <a:effectLst/>
                <a:latin typeface="+mn-lt"/>
                <a:ea typeface="+mn-ea"/>
                <a:cs typeface="+mn-cs"/>
              </a:rPr>
              <a:t>Highclere</a:t>
            </a:r>
            <a:r>
              <a:rPr lang="en-US" sz="1200" b="0" i="0" u="none" strike="noStrike" kern="1200" dirty="0" smtClean="0">
                <a:solidFill>
                  <a:schemeClr val="tx1"/>
                </a:solidFill>
                <a:effectLst/>
                <a:latin typeface="+mn-lt"/>
                <a:ea typeface="+mn-ea"/>
                <a:cs typeface="+mn-cs"/>
              </a:rPr>
              <a:t> is the location of the PBS popular show </a:t>
            </a:r>
            <a:r>
              <a:rPr lang="en-US" sz="1200" b="0" i="0" u="none" strike="noStrike" kern="1200" dirty="0" err="1" smtClean="0">
                <a:solidFill>
                  <a:schemeClr val="tx1"/>
                </a:solidFill>
                <a:effectLst/>
                <a:latin typeface="+mn-lt"/>
                <a:ea typeface="+mn-ea"/>
                <a:cs typeface="+mn-cs"/>
              </a:rPr>
              <a:t>Downton</a:t>
            </a:r>
            <a:r>
              <a:rPr lang="en-US" sz="1200" b="0" i="0" u="none" strike="noStrike" kern="1200" dirty="0" smtClean="0">
                <a:solidFill>
                  <a:schemeClr val="tx1"/>
                </a:solidFill>
                <a:effectLst/>
                <a:latin typeface="+mn-lt"/>
                <a:ea typeface="+mn-ea"/>
                <a:cs typeface="+mn-cs"/>
              </a:rPr>
              <a:t> Abbey. Tilly lived at </a:t>
            </a:r>
            <a:r>
              <a:rPr lang="en-US" sz="1200" b="0" i="0" u="none" strike="noStrike" kern="1200" dirty="0" err="1" smtClean="0">
                <a:solidFill>
                  <a:schemeClr val="tx1"/>
                </a:solidFill>
                <a:effectLst/>
                <a:latin typeface="+mn-lt"/>
                <a:ea typeface="+mn-ea"/>
                <a:cs typeface="+mn-cs"/>
              </a:rPr>
              <a:t>Highclere</a:t>
            </a:r>
            <a:r>
              <a:rPr lang="en-US" sz="1200" b="0" i="0" u="none" strike="noStrike" kern="1200" dirty="0" smtClean="0">
                <a:solidFill>
                  <a:schemeClr val="tx1"/>
                </a:solidFill>
                <a:effectLst/>
                <a:latin typeface="+mn-lt"/>
                <a:ea typeface="+mn-ea"/>
                <a:cs typeface="+mn-cs"/>
              </a:rPr>
              <a:t> during WWII and certain events of her life as Lady Carnarvon loosely mirrors the plot lines of the show, including opening the castle to serve as a home for children evacuating London. Following several library blog posts, Binghamton University Magazine wrote a feature called “A Countess on Campus” and subsequently the local paper picked up the story.</a:t>
            </a: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20</a:t>
            </a:fld>
            <a:endParaRPr lang="en-US"/>
          </a:p>
        </p:txBody>
      </p:sp>
    </p:spTree>
    <p:extLst>
      <p:ext uri="{BB962C8B-B14F-4D97-AF65-F5344CB8AC3E}">
        <p14:creationId xmlns:p14="http://schemas.microsoft.com/office/powerpoint/2010/main" val="3770387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In order to gather more feedback on collaborations that occur between subject librarians and special collections staff, we sent out a brief 6 question SUNY-wide survey.  Those who responded gave us some insight as to the level of collaboration that happens within their own institutions, and the importance of continued collaboration for the future.</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survey began by asking the person’s role within Special Collections, and went on to ask:</a:t>
            </a:r>
            <a:endParaRPr lang="en-US" b="0" dirty="0" smtClean="0">
              <a:effectLst/>
            </a:endParaRPr>
          </a:p>
          <a:p>
            <a:pPr rtl="0"/>
            <a:r>
              <a:rPr lang="en-US" b="0" dirty="0" smtClean="0">
                <a:effectLst/>
              </a:rPr>
              <a:t/>
            </a:r>
            <a:br>
              <a:rPr lang="en-US" b="0" dirty="0" smtClean="0">
                <a:effectLst/>
              </a:rPr>
            </a:br>
            <a:r>
              <a:rPr lang="en-US" sz="1200" b="1" i="0" u="none" strike="noStrike" kern="1200" dirty="0" smtClean="0">
                <a:solidFill>
                  <a:schemeClr val="tx1"/>
                </a:solidFill>
                <a:effectLst/>
                <a:latin typeface="+mn-lt"/>
                <a:ea typeface="+mn-ea"/>
                <a:cs typeface="+mn-cs"/>
              </a:rPr>
              <a:t>Are you satisfied with the collaborative exchange that exists between Special Collections Librarians/Staff and Subject Librarians? (yes/no)</a:t>
            </a:r>
            <a:endParaRPr lang="en-US" b="0" dirty="0" smtClean="0">
              <a:effectLst/>
            </a:endParaRPr>
          </a:p>
          <a:p>
            <a:pPr rtl="0"/>
            <a:r>
              <a:rPr lang="en-US" sz="1200" b="1" i="0" u="none" strike="noStrike" kern="1200" dirty="0" smtClean="0">
                <a:solidFill>
                  <a:schemeClr val="tx1"/>
                </a:solidFill>
                <a:effectLst/>
                <a:latin typeface="+mn-lt"/>
                <a:ea typeface="+mn-ea"/>
                <a:cs typeface="+mn-cs"/>
              </a:rPr>
              <a:t>Why or Why not?</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librarians who responded mentioned that, with some exceptions, they are not satisfied with the level of collaboration, either because they observe the subject librarians not making an effort to reach out, or that Special Collections staff isn’t aware of what the subject librarians are doing to promote the archives.</a:t>
            </a:r>
            <a:endParaRPr lang="en-US" b="0" dirty="0" smtClean="0">
              <a:effectLst/>
            </a:endParaRPr>
          </a:p>
          <a:p>
            <a:pPr rtl="0"/>
            <a:r>
              <a:rPr lang="en-US" sz="1200" b="0" i="0" u="none" strike="noStrike" kern="1200" dirty="0" smtClean="0">
                <a:solidFill>
                  <a:schemeClr val="tx1"/>
                </a:solidFill>
                <a:effectLst/>
                <a:latin typeface="+mn-lt"/>
                <a:ea typeface="+mn-ea"/>
                <a:cs typeface="+mn-cs"/>
              </a:rPr>
              <a:t>One person mentioned that “most [subject librarians] believe [Special Collections] has nothing to do with their work.”</a:t>
            </a:r>
            <a:endParaRPr lang="en-US" b="0" dirty="0" smtClean="0">
              <a:effectLst/>
            </a:endParaRPr>
          </a:p>
          <a:p>
            <a:pPr rtl="0"/>
            <a:r>
              <a:rPr lang="en-US" sz="1200" b="1" i="0" u="none" strike="noStrike" kern="1200" dirty="0" smtClean="0">
                <a:solidFill>
                  <a:schemeClr val="tx1"/>
                </a:solidFill>
                <a:effectLst/>
                <a:latin typeface="+mn-lt"/>
                <a:ea typeface="+mn-ea"/>
                <a:cs typeface="+mn-cs"/>
              </a:rPr>
              <a:t>Do you believe that a collaborative relationship between Special Collections and Subject Librarians is an essential component to Special Collections? Why?</a:t>
            </a:r>
            <a:endParaRPr lang="en-US" b="0" dirty="0" smtClean="0">
              <a:effectLst/>
            </a:endParaRPr>
          </a:p>
          <a:p>
            <a:pPr rtl="0"/>
            <a:r>
              <a:rPr lang="en-US" sz="1200" b="0" i="0" u="none" strike="noStrike" kern="1200" dirty="0" smtClean="0">
                <a:solidFill>
                  <a:schemeClr val="tx1"/>
                </a:solidFill>
                <a:effectLst/>
                <a:latin typeface="+mn-lt"/>
                <a:ea typeface="+mn-ea"/>
                <a:cs typeface="+mn-cs"/>
              </a:rPr>
              <a:t>The majority of the responses were a resounding yes, this relationship is essential. There needs to be a symbiotic relationship that is fueled upon Subject Librarians acting as a spokesperson for their departments, and the Special Collections staff working on increasing the visibility of the collection.</a:t>
            </a:r>
            <a:endParaRPr lang="en-US" b="0" dirty="0" smtClean="0">
              <a:effectLst/>
            </a:endParaRPr>
          </a:p>
          <a:p>
            <a:pPr rtl="0"/>
            <a:r>
              <a:rPr lang="en-US" sz="1200" b="0" i="0" u="none" strike="noStrike" kern="1200" dirty="0" smtClean="0">
                <a:solidFill>
                  <a:schemeClr val="tx1"/>
                </a:solidFill>
                <a:effectLst/>
                <a:latin typeface="+mn-lt"/>
                <a:ea typeface="+mn-ea"/>
                <a:cs typeface="+mn-cs"/>
              </a:rPr>
              <a:t>One Special Collections Librarian stated that “We need the contacts, expertise, and department knowledge that Subject Librarians have not only for acquisitions, but to help identify classes, students, and faculty that may be interested in one of our collecting areas.”</a:t>
            </a:r>
            <a:endParaRPr lang="en-US" b="0" dirty="0" smtClean="0">
              <a:effectLst/>
            </a:endParaRPr>
          </a:p>
          <a:p>
            <a:pPr rtl="0"/>
            <a:r>
              <a:rPr lang="en-US" sz="1200" b="1" i="0" u="none" strike="noStrike" kern="1200" dirty="0" smtClean="0">
                <a:solidFill>
                  <a:schemeClr val="tx1"/>
                </a:solidFill>
                <a:effectLst/>
                <a:latin typeface="+mn-lt"/>
                <a:ea typeface="+mn-ea"/>
                <a:cs typeface="+mn-cs"/>
              </a:rPr>
              <a:t>How have you or other Special Collections librarians/staff worked with Subject Librarians in the past?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Many Special Collections Librarians and Archivists collaborate on a variety of projects and services within and outside of the library, including purchase acquisitions, instructional courses, class projects, presentations, and papers. Majors with a heavy research component such as history have benefited from instructional sessions on how to conduct research within the college archives.</a:t>
            </a:r>
            <a:endParaRPr lang="en-US" b="0" dirty="0" smtClean="0">
              <a:effectLst/>
            </a:endParaRPr>
          </a:p>
          <a:p>
            <a:pPr rtl="0"/>
            <a:r>
              <a:rPr lang="en-US" sz="1200" b="1" i="0" u="none" strike="noStrike" kern="1200" dirty="0" smtClean="0">
                <a:solidFill>
                  <a:schemeClr val="tx1"/>
                </a:solidFill>
                <a:effectLst/>
                <a:latin typeface="+mn-lt"/>
                <a:ea typeface="+mn-ea"/>
                <a:cs typeface="+mn-cs"/>
              </a:rPr>
              <a:t>How would you or other staff in Special Collections like to work with or collaborate with Subject Librarians in the future?</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There is a sense of desire for more collaboration, and some librarians shared their ideas.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One University Archivist mentioned that “Working together improves outreach efforts and also offers a “total view” of what our libraries offer in a subject area.  I believe Special Collections staff should teach how to use library materials WITH Subject Librarians. Currently these sessions are kept separate. It would be beneficial to everyone if we showed students all of our resources together….we need to be integrated into daily library business.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Another wish for the future is collaborating on exhibitions with Special Collections, where the input of a subject specialist would offer enhanced scholarship, or reflect the classes taught each semester. Subject Specialists could also assist with the creation of metadata when Special Collections begins to digitizing a collection.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21</a:t>
            </a:fld>
            <a:endParaRPr lang="en-US"/>
          </a:p>
        </p:txBody>
      </p:sp>
    </p:spTree>
    <p:extLst>
      <p:ext uri="{BB962C8B-B14F-4D97-AF65-F5344CB8AC3E}">
        <p14:creationId xmlns:p14="http://schemas.microsoft.com/office/powerpoint/2010/main" val="2625372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conclusion, Special Collections is a treasure that deserves to be highlighted. Since Subject Librarians are more likely to have direct contact with the University Community, it should definitely be one of the priorities of the subject librarians to help spread the word to their departments. </a:t>
            </a:r>
          </a:p>
          <a:p>
            <a:endParaRPr lang="en-US" baseline="0" dirty="0" smtClean="0"/>
          </a:p>
          <a:p>
            <a:r>
              <a:rPr lang="en-US" baseline="0" dirty="0" smtClean="0"/>
              <a:t>Thank you, </a:t>
            </a:r>
            <a:r>
              <a:rPr lang="en-US" baseline="0" smtClean="0"/>
              <a:t>any questions?</a:t>
            </a: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22</a:t>
            </a:fld>
            <a:endParaRPr lang="en-US"/>
          </a:p>
        </p:txBody>
      </p:sp>
    </p:spTree>
    <p:extLst>
      <p:ext uri="{BB962C8B-B14F-4D97-AF65-F5344CB8AC3E}">
        <p14:creationId xmlns:p14="http://schemas.microsoft.com/office/powerpoint/2010/main" val="1250838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SLIDE</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3</a:t>
            </a:r>
            <a:endParaRPr lang="en-US" b="0" dirty="0" smtClean="0">
              <a:effectLst/>
            </a:endParaRPr>
          </a:p>
          <a:p>
            <a:r>
              <a:rPr lang="en-US" sz="1200" b="0" i="0" u="none" strike="noStrike" kern="1200" dirty="0" smtClean="0">
                <a:solidFill>
                  <a:schemeClr val="tx1"/>
                </a:solidFill>
                <a:effectLst/>
                <a:latin typeface="+mn-lt"/>
                <a:ea typeface="+mn-ea"/>
                <a:cs typeface="+mn-cs"/>
              </a:rPr>
              <a:t>On Leslie’s </a:t>
            </a:r>
            <a:r>
              <a:rPr lang="en-US" sz="1200" b="0" i="1" u="none" strike="noStrike" kern="1200" dirty="0" smtClean="0">
                <a:solidFill>
                  <a:schemeClr val="tx1"/>
                </a:solidFill>
                <a:effectLst/>
                <a:latin typeface="+mn-lt"/>
                <a:ea typeface="+mn-ea"/>
                <a:cs typeface="+mn-cs"/>
              </a:rPr>
              <a:t>Music </a:t>
            </a:r>
            <a:r>
              <a:rPr lang="en-US" sz="1200" b="0" i="1" u="none" strike="noStrike" kern="1200" dirty="0" err="1" smtClean="0">
                <a:solidFill>
                  <a:schemeClr val="tx1"/>
                </a:solidFill>
                <a:effectLst/>
                <a:latin typeface="+mn-lt"/>
                <a:ea typeface="+mn-ea"/>
                <a:cs typeface="+mn-cs"/>
              </a:rPr>
              <a:t>LibGuide</a:t>
            </a:r>
            <a:r>
              <a:rPr lang="en-US" sz="1200" b="0" i="0" u="none" strike="noStrike" kern="1200" dirty="0" smtClean="0">
                <a:solidFill>
                  <a:schemeClr val="tx1"/>
                </a:solidFill>
                <a:effectLst/>
                <a:latin typeface="+mn-lt"/>
                <a:ea typeface="+mn-ea"/>
                <a:cs typeface="+mn-cs"/>
              </a:rPr>
              <a:t>, there is a page specifically designed to explain what a primary source is, and where to find one. Garnering from past experience with students, many don’t understand what a primary source is. Yet it’s one thing for us as librarians to explain, and quite another to show. The staff at our University’s Special Collections makes it a point to show students the materials they have in the collection, their value, and how they can incorporate such things as oral history tapes, newspapers, historic photographs, and even clothing into their research.  </a:t>
            </a: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3</a:t>
            </a:fld>
            <a:endParaRPr lang="en-US"/>
          </a:p>
        </p:txBody>
      </p:sp>
    </p:spTree>
    <p:extLst>
      <p:ext uri="{BB962C8B-B14F-4D97-AF65-F5344CB8AC3E}">
        <p14:creationId xmlns:p14="http://schemas.microsoft.com/office/powerpoint/2010/main" val="435314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SLIDE 4</a:t>
            </a:r>
            <a:endParaRPr lang="en-US" b="0" dirty="0" smtClean="0">
              <a:effectLst/>
            </a:endParaRPr>
          </a:p>
          <a:p>
            <a:r>
              <a:rPr lang="en-US" sz="1200" b="0" i="0" u="none" strike="noStrike" kern="1200" dirty="0" smtClean="0">
                <a:solidFill>
                  <a:schemeClr val="tx1"/>
                </a:solidFill>
                <a:effectLst/>
                <a:latin typeface="+mn-lt"/>
                <a:ea typeface="+mn-ea"/>
                <a:cs typeface="+mn-cs"/>
              </a:rPr>
              <a:t>You can also see how I’ve highlighted Special Collections on the Anthropology Subject Guide. One of the problems is that students and faculty just don’t have awareness of the collections so in this guide I try to present them with relevant options that they can link to and explore in more detail. </a:t>
            </a: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4</a:t>
            </a:fld>
            <a:endParaRPr lang="en-US"/>
          </a:p>
        </p:txBody>
      </p:sp>
    </p:spTree>
    <p:extLst>
      <p:ext uri="{BB962C8B-B14F-4D97-AF65-F5344CB8AC3E}">
        <p14:creationId xmlns:p14="http://schemas.microsoft.com/office/powerpoint/2010/main" val="4035944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SLIDE 5 &amp;6</a:t>
            </a:r>
            <a:endParaRPr lang="en-US" b="0" dirty="0" smtClean="0">
              <a:effectLst/>
            </a:endParaRPr>
          </a:p>
          <a:p>
            <a:r>
              <a:rPr lang="en-US" sz="1200" b="0" i="0" u="none" strike="noStrike" kern="1200" dirty="0" smtClean="0">
                <a:solidFill>
                  <a:schemeClr val="tx1"/>
                </a:solidFill>
                <a:effectLst/>
                <a:latin typeface="+mn-lt"/>
                <a:ea typeface="+mn-ea"/>
                <a:cs typeface="+mn-cs"/>
              </a:rPr>
              <a:t>Last year I was invited to an introductory anthropology graduate course to discuss the value of using archives in graduate research. I used this class as an opportunity to highlight some of relevant Special Collections that I have listed on my guide. For example we have the personal papers of Immanuel </a:t>
            </a:r>
            <a:r>
              <a:rPr lang="en-US" sz="1200" b="0" i="0" u="none" strike="noStrike" kern="1200" dirty="0" err="1" smtClean="0">
                <a:solidFill>
                  <a:schemeClr val="tx1"/>
                </a:solidFill>
                <a:effectLst/>
                <a:latin typeface="+mn-lt"/>
                <a:ea typeface="+mn-ea"/>
                <a:cs typeface="+mn-cs"/>
              </a:rPr>
              <a:t>Wallerstein</a:t>
            </a:r>
            <a:r>
              <a:rPr lang="en-US" sz="1200" b="0" i="0" u="none" strike="noStrike" kern="1200" dirty="0" smtClean="0">
                <a:solidFill>
                  <a:schemeClr val="tx1"/>
                </a:solidFill>
                <a:effectLst/>
                <a:latin typeface="+mn-lt"/>
                <a:ea typeface="+mn-ea"/>
                <a:cs typeface="+mn-cs"/>
              </a:rPr>
              <a:t> a well-known sociologist/anthropologist who helped develop the World-Systems Theory. </a:t>
            </a: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5</a:t>
            </a:fld>
            <a:endParaRPr lang="en-US"/>
          </a:p>
        </p:txBody>
      </p:sp>
    </p:spTree>
    <p:extLst>
      <p:ext uri="{BB962C8B-B14F-4D97-AF65-F5344CB8AC3E}">
        <p14:creationId xmlns:p14="http://schemas.microsoft.com/office/powerpoint/2010/main" val="1367658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Or Grace Burkholder Collection, which has photographs and notes from one of the first archaeological excavations in Saudi Arabia. </a:t>
            </a:r>
            <a:endParaRPr lang="en-US" dirty="0" smtClean="0"/>
          </a:p>
          <a:p>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6</a:t>
            </a:fld>
            <a:endParaRPr lang="en-US"/>
          </a:p>
        </p:txBody>
      </p:sp>
    </p:spTree>
    <p:extLst>
      <p:ext uri="{BB962C8B-B14F-4D97-AF65-F5344CB8AC3E}">
        <p14:creationId xmlns:p14="http://schemas.microsoft.com/office/powerpoint/2010/main" val="10292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SLIDE 7</a:t>
            </a:r>
            <a:endParaRPr lang="en-US" b="0" dirty="0" smtClean="0">
              <a:effectLst/>
            </a:endParaRPr>
          </a:p>
          <a:p>
            <a:r>
              <a:rPr lang="en-US" sz="1200" b="0" i="0" u="none" strike="noStrike" kern="1200" dirty="0" smtClean="0">
                <a:solidFill>
                  <a:schemeClr val="tx1"/>
                </a:solidFill>
                <a:effectLst/>
                <a:latin typeface="+mn-lt"/>
                <a:ea typeface="+mn-ea"/>
                <a:cs typeface="+mn-cs"/>
              </a:rPr>
              <a:t>It’s also important that students and faculty understand how to use and find what they need in the archive. During the same presentation I gave a brief description of how finding aids briefly describe the various objects in the collection. On this slide you’ll see a Finding Aid for the Vera </a:t>
            </a:r>
            <a:r>
              <a:rPr lang="en-US" sz="1200" b="0" i="0" u="none" strike="noStrike" kern="1200" dirty="0" err="1" smtClean="0">
                <a:solidFill>
                  <a:schemeClr val="tx1"/>
                </a:solidFill>
                <a:effectLst/>
                <a:latin typeface="+mn-lt"/>
                <a:ea typeface="+mn-ea"/>
                <a:cs typeface="+mn-cs"/>
              </a:rPr>
              <a:t>Beaudin</a:t>
            </a:r>
            <a:r>
              <a:rPr lang="en-US" sz="1200" b="0" i="0" u="none" strike="noStrike" kern="1200" dirty="0" smtClean="0">
                <a:solidFill>
                  <a:schemeClr val="tx1"/>
                </a:solidFill>
                <a:effectLst/>
                <a:latin typeface="+mn-lt"/>
                <a:ea typeface="+mn-ea"/>
                <a:cs typeface="+mn-cs"/>
              </a:rPr>
              <a:t> Kurdish Collection, This Collection holds contents from what was formerly a small NYC museum. Thus the finding aid not only lists the typical notes, books and photographs, but also clothing and jewelry. </a:t>
            </a: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7</a:t>
            </a:fld>
            <a:endParaRPr lang="en-US"/>
          </a:p>
        </p:txBody>
      </p:sp>
    </p:spTree>
    <p:extLst>
      <p:ext uri="{BB962C8B-B14F-4D97-AF65-F5344CB8AC3E}">
        <p14:creationId xmlns:p14="http://schemas.microsoft.com/office/powerpoint/2010/main" val="3946504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SLIDE 8</a:t>
            </a:r>
            <a:endParaRPr lang="en-US" b="0" dirty="0" smtClean="0">
              <a:effectLst/>
            </a:endParaRPr>
          </a:p>
          <a:p>
            <a:r>
              <a:rPr lang="en-US" sz="1200" b="0" i="0" u="none" strike="noStrike" kern="1200" dirty="0" smtClean="0">
                <a:solidFill>
                  <a:schemeClr val="tx1"/>
                </a:solidFill>
                <a:effectLst/>
                <a:latin typeface="+mn-lt"/>
                <a:ea typeface="+mn-ea"/>
                <a:cs typeface="+mn-cs"/>
              </a:rPr>
              <a:t>Gordon </a:t>
            </a:r>
            <a:r>
              <a:rPr lang="en-US" sz="1200" b="0" i="0" u="none" strike="noStrike" kern="1200" dirty="0" err="1" smtClean="0">
                <a:solidFill>
                  <a:schemeClr val="tx1"/>
                </a:solidFill>
                <a:effectLst/>
                <a:latin typeface="+mn-lt"/>
                <a:ea typeface="+mn-ea"/>
                <a:cs typeface="+mn-cs"/>
              </a:rPr>
              <a:t>DeAngelo</a:t>
            </a:r>
            <a:r>
              <a:rPr lang="en-US" sz="1200" b="0" i="0" u="none" strike="noStrike" kern="1200" dirty="0" smtClean="0">
                <a:solidFill>
                  <a:schemeClr val="tx1"/>
                </a:solidFill>
                <a:effectLst/>
                <a:latin typeface="+mn-lt"/>
                <a:ea typeface="+mn-ea"/>
                <a:cs typeface="+mn-cs"/>
              </a:rPr>
              <a:t>, pictured here was a local archaeologist who had spent a lifetime collecting antique guides, catalogs, archaeology books, and other assorted collector’s guides. As you can imagine, sorting through his collection presented some challenges. None of his materials necessitated space in Special Collections. However, I was fortunate to work with the rare books curator to ensure that I wasn’t overlooking any rare materials that belonged in Special Collections. </a:t>
            </a: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8</a:t>
            </a:fld>
            <a:endParaRPr lang="en-US"/>
          </a:p>
        </p:txBody>
      </p:sp>
    </p:spTree>
    <p:extLst>
      <p:ext uri="{BB962C8B-B14F-4D97-AF65-F5344CB8AC3E}">
        <p14:creationId xmlns:p14="http://schemas.microsoft.com/office/powerpoint/2010/main" val="543784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SLIDE 9</a:t>
            </a:r>
            <a:endParaRPr lang="en-US" b="0" dirty="0" smtClean="0">
              <a:effectLst/>
            </a:endParaRPr>
          </a:p>
          <a:p>
            <a:r>
              <a:rPr lang="en-US" sz="1200" b="0" i="0" u="none" strike="noStrike" kern="1200" dirty="0" smtClean="0">
                <a:solidFill>
                  <a:schemeClr val="tx1"/>
                </a:solidFill>
                <a:effectLst/>
                <a:latin typeface="+mn-lt"/>
                <a:ea typeface="+mn-ea"/>
                <a:cs typeface="+mn-cs"/>
              </a:rPr>
              <a:t>In 2012 I was on the Library Faculty’s Professional Development Committee. One of our responsibilities was to help recruit speakers for Brownbag Lectures. With interest in learning more about our Civil War collection, it was proposed that we ask the local history librarian to discuss some details about the regional history, and the rare books curator to bring in some old books from the Civil War 1860s era. We opened this lecture by making a poster and announcing it in faculty listserv. While we only had a few non-library people in attendance, one of them was a history professor with a focus on the Civil War and this lecture helped spur a new relationship between him and Spec Coll. </a:t>
            </a:r>
            <a:endParaRPr lang="en-US" dirty="0"/>
          </a:p>
        </p:txBody>
      </p:sp>
      <p:sp>
        <p:nvSpPr>
          <p:cNvPr id="4" name="Slide Number Placeholder 3"/>
          <p:cNvSpPr>
            <a:spLocks noGrp="1"/>
          </p:cNvSpPr>
          <p:nvPr>
            <p:ph type="sldNum" sz="quarter" idx="10"/>
          </p:nvPr>
        </p:nvSpPr>
        <p:spPr/>
        <p:txBody>
          <a:bodyPr/>
          <a:lstStyle/>
          <a:p>
            <a:fld id="{F76B3716-78B6-41ED-9529-85E4E19B82DA}" type="slidenum">
              <a:rPr lang="en-US" smtClean="0"/>
              <a:t>9</a:t>
            </a:fld>
            <a:endParaRPr lang="en-US"/>
          </a:p>
        </p:txBody>
      </p:sp>
    </p:spTree>
    <p:extLst>
      <p:ext uri="{BB962C8B-B14F-4D97-AF65-F5344CB8AC3E}">
        <p14:creationId xmlns:p14="http://schemas.microsoft.com/office/powerpoint/2010/main" val="2547316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E52AC9-26CC-4BD8-BBFE-D1DC3AF762E9}" type="datetimeFigureOut">
              <a:rPr lang="en-US" smtClean="0"/>
              <a:t>8/12/2016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7A9EB-D9BC-4F4E-A1ED-D9CF1FBD0767}" type="slidenum">
              <a:rPr lang="en-US" smtClean="0"/>
              <a:t>‹#›</a:t>
            </a:fld>
            <a:endParaRPr lang="en-US"/>
          </a:p>
        </p:txBody>
      </p:sp>
    </p:spTree>
    <p:extLst>
      <p:ext uri="{BB962C8B-B14F-4D97-AF65-F5344CB8AC3E}">
        <p14:creationId xmlns:p14="http://schemas.microsoft.com/office/powerpoint/2010/main" val="2354626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E52AC9-26CC-4BD8-BBFE-D1DC3AF762E9}" type="datetimeFigureOut">
              <a:rPr lang="en-US" smtClean="0"/>
              <a:t>8/12/2016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7A9EB-D9BC-4F4E-A1ED-D9CF1FBD0767}" type="slidenum">
              <a:rPr lang="en-US" smtClean="0"/>
              <a:t>‹#›</a:t>
            </a:fld>
            <a:endParaRPr lang="en-US"/>
          </a:p>
        </p:txBody>
      </p:sp>
    </p:spTree>
    <p:extLst>
      <p:ext uri="{BB962C8B-B14F-4D97-AF65-F5344CB8AC3E}">
        <p14:creationId xmlns:p14="http://schemas.microsoft.com/office/powerpoint/2010/main" val="1658898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E52AC9-26CC-4BD8-BBFE-D1DC3AF762E9}" type="datetimeFigureOut">
              <a:rPr lang="en-US" smtClean="0"/>
              <a:t>8/12/2016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7A9EB-D9BC-4F4E-A1ED-D9CF1FBD0767}" type="slidenum">
              <a:rPr lang="en-US" smtClean="0"/>
              <a:t>‹#›</a:t>
            </a:fld>
            <a:endParaRPr lang="en-US"/>
          </a:p>
        </p:txBody>
      </p:sp>
    </p:spTree>
    <p:extLst>
      <p:ext uri="{BB962C8B-B14F-4D97-AF65-F5344CB8AC3E}">
        <p14:creationId xmlns:p14="http://schemas.microsoft.com/office/powerpoint/2010/main" val="1407710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E52AC9-26CC-4BD8-BBFE-D1DC3AF762E9}" type="datetimeFigureOut">
              <a:rPr lang="en-US" smtClean="0"/>
              <a:t>8/12/2016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7A9EB-D9BC-4F4E-A1ED-D9CF1FBD0767}" type="slidenum">
              <a:rPr lang="en-US" smtClean="0"/>
              <a:t>‹#›</a:t>
            </a:fld>
            <a:endParaRPr lang="en-US"/>
          </a:p>
        </p:txBody>
      </p:sp>
    </p:spTree>
    <p:extLst>
      <p:ext uri="{BB962C8B-B14F-4D97-AF65-F5344CB8AC3E}">
        <p14:creationId xmlns:p14="http://schemas.microsoft.com/office/powerpoint/2010/main" val="2157611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E52AC9-26CC-4BD8-BBFE-D1DC3AF762E9}" type="datetimeFigureOut">
              <a:rPr lang="en-US" smtClean="0"/>
              <a:t>8/12/2016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7A9EB-D9BC-4F4E-A1ED-D9CF1FBD0767}" type="slidenum">
              <a:rPr lang="en-US" smtClean="0"/>
              <a:t>‹#›</a:t>
            </a:fld>
            <a:endParaRPr lang="en-US"/>
          </a:p>
        </p:txBody>
      </p:sp>
    </p:spTree>
    <p:extLst>
      <p:ext uri="{BB962C8B-B14F-4D97-AF65-F5344CB8AC3E}">
        <p14:creationId xmlns:p14="http://schemas.microsoft.com/office/powerpoint/2010/main" val="240432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E52AC9-26CC-4BD8-BBFE-D1DC3AF762E9}" type="datetimeFigureOut">
              <a:rPr lang="en-US" smtClean="0"/>
              <a:t>8/12/2016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67A9EB-D9BC-4F4E-A1ED-D9CF1FBD0767}" type="slidenum">
              <a:rPr lang="en-US" smtClean="0"/>
              <a:t>‹#›</a:t>
            </a:fld>
            <a:endParaRPr lang="en-US"/>
          </a:p>
        </p:txBody>
      </p:sp>
    </p:spTree>
    <p:extLst>
      <p:ext uri="{BB962C8B-B14F-4D97-AF65-F5344CB8AC3E}">
        <p14:creationId xmlns:p14="http://schemas.microsoft.com/office/powerpoint/2010/main" val="1122899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E52AC9-26CC-4BD8-BBFE-D1DC3AF762E9}" type="datetimeFigureOut">
              <a:rPr lang="en-US" smtClean="0"/>
              <a:t>8/12/2016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67A9EB-D9BC-4F4E-A1ED-D9CF1FBD0767}" type="slidenum">
              <a:rPr lang="en-US" smtClean="0"/>
              <a:t>‹#›</a:t>
            </a:fld>
            <a:endParaRPr lang="en-US"/>
          </a:p>
        </p:txBody>
      </p:sp>
    </p:spTree>
    <p:extLst>
      <p:ext uri="{BB962C8B-B14F-4D97-AF65-F5344CB8AC3E}">
        <p14:creationId xmlns:p14="http://schemas.microsoft.com/office/powerpoint/2010/main" val="1622603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E52AC9-26CC-4BD8-BBFE-D1DC3AF762E9}" type="datetimeFigureOut">
              <a:rPr lang="en-US" smtClean="0"/>
              <a:t>8/12/2016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67A9EB-D9BC-4F4E-A1ED-D9CF1FBD0767}" type="slidenum">
              <a:rPr lang="en-US" smtClean="0"/>
              <a:t>‹#›</a:t>
            </a:fld>
            <a:endParaRPr lang="en-US"/>
          </a:p>
        </p:txBody>
      </p:sp>
    </p:spTree>
    <p:extLst>
      <p:ext uri="{BB962C8B-B14F-4D97-AF65-F5344CB8AC3E}">
        <p14:creationId xmlns:p14="http://schemas.microsoft.com/office/powerpoint/2010/main" val="296112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E52AC9-26CC-4BD8-BBFE-D1DC3AF762E9}" type="datetimeFigureOut">
              <a:rPr lang="en-US" smtClean="0"/>
              <a:t>8/12/2016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67A9EB-D9BC-4F4E-A1ED-D9CF1FBD0767}" type="slidenum">
              <a:rPr lang="en-US" smtClean="0"/>
              <a:t>‹#›</a:t>
            </a:fld>
            <a:endParaRPr lang="en-US"/>
          </a:p>
        </p:txBody>
      </p:sp>
    </p:spTree>
    <p:extLst>
      <p:ext uri="{BB962C8B-B14F-4D97-AF65-F5344CB8AC3E}">
        <p14:creationId xmlns:p14="http://schemas.microsoft.com/office/powerpoint/2010/main" val="845373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E52AC9-26CC-4BD8-BBFE-D1DC3AF762E9}" type="datetimeFigureOut">
              <a:rPr lang="en-US" smtClean="0"/>
              <a:t>8/12/2016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67A9EB-D9BC-4F4E-A1ED-D9CF1FBD0767}" type="slidenum">
              <a:rPr lang="en-US" smtClean="0"/>
              <a:t>‹#›</a:t>
            </a:fld>
            <a:endParaRPr lang="en-US"/>
          </a:p>
        </p:txBody>
      </p:sp>
    </p:spTree>
    <p:extLst>
      <p:ext uri="{BB962C8B-B14F-4D97-AF65-F5344CB8AC3E}">
        <p14:creationId xmlns:p14="http://schemas.microsoft.com/office/powerpoint/2010/main" val="663854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E52AC9-26CC-4BD8-BBFE-D1DC3AF762E9}" type="datetimeFigureOut">
              <a:rPr lang="en-US" smtClean="0"/>
              <a:t>8/12/2016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67A9EB-D9BC-4F4E-A1ED-D9CF1FBD0767}" type="slidenum">
              <a:rPr lang="en-US" smtClean="0"/>
              <a:t>‹#›</a:t>
            </a:fld>
            <a:endParaRPr lang="en-US"/>
          </a:p>
        </p:txBody>
      </p:sp>
    </p:spTree>
    <p:extLst>
      <p:ext uri="{BB962C8B-B14F-4D97-AF65-F5344CB8AC3E}">
        <p14:creationId xmlns:p14="http://schemas.microsoft.com/office/powerpoint/2010/main" val="823382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E52AC9-26CC-4BD8-BBFE-D1DC3AF762E9}" type="datetimeFigureOut">
              <a:rPr lang="en-US" smtClean="0"/>
              <a:t>8/12/2016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7A9EB-D9BC-4F4E-A1ED-D9CF1FBD0767}" type="slidenum">
              <a:rPr lang="en-US" smtClean="0"/>
              <a:t>‹#›</a:t>
            </a:fld>
            <a:endParaRPr lang="en-US"/>
          </a:p>
        </p:txBody>
      </p:sp>
    </p:spTree>
    <p:extLst>
      <p:ext uri="{BB962C8B-B14F-4D97-AF65-F5344CB8AC3E}">
        <p14:creationId xmlns:p14="http://schemas.microsoft.com/office/powerpoint/2010/main" val="2910011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0.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9.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5.jpeg"/><Relationship Id="rId5" Type="http://schemas.openxmlformats.org/officeDocument/2006/relationships/image" Target="../media/image24.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11665140">
            <a:off x="2044620" y="404097"/>
            <a:ext cx="7848600" cy="7010400"/>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C:\Users\lvega\Desktop\sc_stacks50bcrx6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560">
            <a:off x="180662" y="1707340"/>
            <a:ext cx="7384837" cy="36029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2400"/>
            <a:ext cx="9144000" cy="1231106"/>
          </a:xfrm>
          <a:prstGeom prst="rect">
            <a:avLst/>
          </a:prstGeom>
        </p:spPr>
        <p:txBody>
          <a:bodyPr wrap="square">
            <a:spAutoFit/>
          </a:bodyPr>
          <a:lstStyle/>
          <a:p>
            <a:pPr lvl="0" algn="ctr"/>
            <a:r>
              <a:rPr lang="en-US" sz="3200" b="1" dirty="0">
                <a:solidFill>
                  <a:schemeClr val="accent2">
                    <a:lumMod val="75000"/>
                  </a:schemeClr>
                </a:solidFill>
                <a:effectLst>
                  <a:outerShdw blurRad="38100" dist="38100" dir="2700000" algn="tl">
                    <a:srgbClr val="000000">
                      <a:alpha val="43137"/>
                    </a:srgbClr>
                  </a:outerShdw>
                </a:effectLst>
                <a:latin typeface="Adobe Garamond Pro Bold" pitchFamily="18" charset="0"/>
              </a:rPr>
              <a:t>Promoting the Value of Special Collections: </a:t>
            </a:r>
            <a:endParaRPr lang="en-US" sz="3200" b="1" dirty="0" smtClean="0">
              <a:solidFill>
                <a:schemeClr val="accent2">
                  <a:lumMod val="75000"/>
                </a:schemeClr>
              </a:solidFill>
              <a:effectLst>
                <a:outerShdw blurRad="38100" dist="38100" dir="2700000" algn="tl">
                  <a:srgbClr val="000000">
                    <a:alpha val="43137"/>
                  </a:srgbClr>
                </a:outerShdw>
              </a:effectLst>
              <a:latin typeface="Adobe Garamond Pro Bold" pitchFamily="18" charset="0"/>
            </a:endParaRPr>
          </a:p>
          <a:p>
            <a:pPr lvl="0" algn="ctr"/>
            <a:r>
              <a:rPr lang="en-US" sz="2400" b="1" dirty="0" smtClean="0">
                <a:latin typeface="Adobe Garamond Pro Bold" pitchFamily="18" charset="0"/>
              </a:rPr>
              <a:t>A </a:t>
            </a:r>
            <a:r>
              <a:rPr lang="en-US" sz="2400" b="1" dirty="0">
                <a:latin typeface="Adobe Garamond Pro Bold" pitchFamily="18" charset="0"/>
              </a:rPr>
              <a:t>Subject Librarians’ Approach</a:t>
            </a:r>
            <a:r>
              <a:rPr lang="en-US" sz="2400" dirty="0">
                <a:latin typeface="Adobe Garamond Pro Bold" pitchFamily="18" charset="0"/>
              </a:rPr>
              <a:t> </a:t>
            </a:r>
            <a:endParaRPr lang="en-US" sz="2400" dirty="0" smtClean="0">
              <a:latin typeface="Adobe Garamond Pro Bold" pitchFamily="18" charset="0"/>
            </a:endParaRPr>
          </a:p>
          <a:p>
            <a:pPr lvl="0" algn="ctr"/>
            <a:r>
              <a:rPr lang="en-US" dirty="0" smtClean="0">
                <a:latin typeface="Adobe Garamond Pro Bold" pitchFamily="18" charset="0"/>
              </a:rPr>
              <a:t>Anne </a:t>
            </a:r>
            <a:r>
              <a:rPr lang="en-US" dirty="0" err="1" smtClean="0">
                <a:latin typeface="Adobe Garamond Pro Bold" pitchFamily="18" charset="0"/>
              </a:rPr>
              <a:t>Larrivee</a:t>
            </a:r>
            <a:r>
              <a:rPr lang="en-US" dirty="0" smtClean="0">
                <a:latin typeface="Adobe Garamond Pro Bold" pitchFamily="18" charset="0"/>
              </a:rPr>
              <a:t> + Leslie Vega  </a:t>
            </a:r>
            <a:endParaRPr lang="en-US" dirty="0">
              <a:latin typeface="Adobe Garamond Pro Bold" pitchFamily="18" charset="0"/>
            </a:endParaRPr>
          </a:p>
        </p:txBody>
      </p:sp>
      <p:pic>
        <p:nvPicPr>
          <p:cNvPr id="6" name="Picture 2" descr="C:\Users\lvega\Desktop\link_1987R6_16x4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4685">
            <a:off x="531980" y="2199561"/>
            <a:ext cx="4286250" cy="34194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20849044">
            <a:off x="68781" y="5815590"/>
            <a:ext cx="4423199" cy="338554"/>
          </a:xfrm>
          <a:prstGeom prst="rect">
            <a:avLst/>
          </a:prstGeom>
        </p:spPr>
        <p:txBody>
          <a:bodyPr wrap="none">
            <a:spAutoFit/>
          </a:bodyPr>
          <a:lstStyle/>
          <a:p>
            <a:r>
              <a:rPr lang="en-US" sz="1600" b="1" dirty="0" smtClean="0"/>
              <a:t>Edwin A. Link and Marion Clayton Link Collections</a:t>
            </a:r>
            <a:endParaRPr lang="en-US" sz="1600" b="1" dirty="0"/>
          </a:p>
        </p:txBody>
      </p:sp>
      <p:pic>
        <p:nvPicPr>
          <p:cNvPr id="2052" name="Picture 4" descr="C:\Users\lvega\Desktop\cw_portraitsdiaries1crx6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1573">
            <a:off x="4808441" y="3262235"/>
            <a:ext cx="3911600" cy="26289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02566">
            <a:off x="7065206" y="6006061"/>
            <a:ext cx="1918089" cy="338554"/>
          </a:xfrm>
          <a:prstGeom prst="rect">
            <a:avLst/>
          </a:prstGeom>
          <a:noFill/>
        </p:spPr>
        <p:txBody>
          <a:bodyPr wrap="none" rtlCol="0">
            <a:spAutoFit/>
          </a:bodyPr>
          <a:lstStyle/>
          <a:p>
            <a:r>
              <a:rPr lang="en-US" sz="1600" b="1" dirty="0" smtClean="0"/>
              <a:t>Civil War Collections</a:t>
            </a:r>
            <a:endParaRPr lang="en-US" sz="1600" b="1"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5048" y="6155616"/>
            <a:ext cx="2315552" cy="599320"/>
          </a:xfrm>
          <a:prstGeom prst="rect">
            <a:avLst/>
          </a:prstGeom>
        </p:spPr>
      </p:pic>
    </p:spTree>
    <p:extLst>
      <p:ext uri="{BB962C8B-B14F-4D97-AF65-F5344CB8AC3E}">
        <p14:creationId xmlns:p14="http://schemas.microsoft.com/office/powerpoint/2010/main" val="36242006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rot="11665140">
            <a:off x="573626" y="362753"/>
            <a:ext cx="8395912" cy="7359471"/>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lvega\Desktop\art bl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45" y="363538"/>
            <a:ext cx="6622855" cy="4589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C:\Users\lvega\Desktop\facebookspecialco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64722">
            <a:off x="3232997" y="3053737"/>
            <a:ext cx="5726026" cy="3665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C:\Users\lvega\Desktop\socialmed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4232" y="152399"/>
            <a:ext cx="2413568" cy="3767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5181600"/>
            <a:ext cx="2578847" cy="1446550"/>
          </a:xfrm>
          <a:prstGeom prst="rect">
            <a:avLst/>
          </a:prstGeom>
          <a:noFill/>
        </p:spPr>
        <p:txBody>
          <a:bodyPr wrap="none" rtlCol="0">
            <a:spAutoFit/>
          </a:bodyPr>
          <a:lstStyle/>
          <a:p>
            <a:r>
              <a:rPr lang="en-US" sz="4400" b="1" dirty="0" smtClean="0">
                <a:solidFill>
                  <a:schemeClr val="accent2">
                    <a:lumMod val="75000"/>
                  </a:schemeClr>
                </a:solidFill>
                <a:effectLst>
                  <a:outerShdw blurRad="38100" dist="38100" dir="2700000" algn="tl">
                    <a:srgbClr val="000000">
                      <a:alpha val="43137"/>
                    </a:srgbClr>
                  </a:outerShdw>
                </a:effectLst>
                <a:latin typeface="Adobe Garamond Pro Bold" pitchFamily="18" charset="0"/>
              </a:rPr>
              <a:t>Social</a:t>
            </a:r>
          </a:p>
          <a:p>
            <a:r>
              <a:rPr lang="en-US" sz="4400" b="1" dirty="0" smtClean="0">
                <a:solidFill>
                  <a:schemeClr val="accent2">
                    <a:lumMod val="75000"/>
                  </a:schemeClr>
                </a:solidFill>
                <a:effectLst>
                  <a:outerShdw blurRad="38100" dist="38100" dir="2700000" algn="tl">
                    <a:srgbClr val="000000">
                      <a:alpha val="43137"/>
                    </a:srgbClr>
                  </a:outerShdw>
                </a:effectLst>
                <a:latin typeface="Adobe Garamond Pro Bold" pitchFamily="18" charset="0"/>
              </a:rPr>
              <a:t>       Media</a:t>
            </a:r>
            <a:endParaRPr lang="en-US" sz="4400" b="1" dirty="0">
              <a:solidFill>
                <a:schemeClr val="accent2">
                  <a:lumMod val="75000"/>
                </a:schemeClr>
              </a:solidFill>
              <a:effectLst>
                <a:outerShdw blurRad="38100" dist="38100" dir="2700000" algn="tl">
                  <a:srgbClr val="000000">
                    <a:alpha val="43137"/>
                  </a:srgbClr>
                </a:outerShdw>
              </a:effectLst>
              <a:latin typeface="Adobe Garamond Pro Bold" pitchFamily="18" charset="0"/>
            </a:endParaRPr>
          </a:p>
        </p:txBody>
      </p:sp>
    </p:spTree>
    <p:extLst>
      <p:ext uri="{BB962C8B-B14F-4D97-AF65-F5344CB8AC3E}">
        <p14:creationId xmlns:p14="http://schemas.microsoft.com/office/powerpoint/2010/main" val="11499575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Leslie\Professional Orgs\VRA\VRAPoster2014\VRA2014_Poster_small.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8839200" cy="662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181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p:cNvSpPr/>
          <p:nvPr/>
        </p:nvSpPr>
        <p:spPr>
          <a:xfrm rot="9212591">
            <a:off x="573626" y="362753"/>
            <a:ext cx="8395912" cy="7359471"/>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descr="H:\Pinterest\Kurdish\kurdishsho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16898">
            <a:off x="4146953" y="561865"/>
            <a:ext cx="4636499" cy="2779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6" name="Picture 2" descr="H:\Pinterest\Kurdish\2011kurdishexhibit6_crx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39111">
            <a:off x="530750" y="228132"/>
            <a:ext cx="3733800" cy="47716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9" name="Picture 5" descr="H:\Pinterest\Kurdish\Saeedpour-2.2011.241x17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15223">
            <a:off x="384790" y="3846937"/>
            <a:ext cx="1570801" cy="18957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1" name="Picture 7" descr="C:\Users\lvega\Desktop\Saeedpour-2.20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1871">
            <a:off x="2820313" y="3079605"/>
            <a:ext cx="2513570" cy="2141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2" name="Picture 8" descr="C:\Users\lvega\Desktop\pinteresteven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477429"/>
            <a:ext cx="3673475" cy="3139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1905000" y="5877580"/>
            <a:ext cx="2870722" cy="584775"/>
          </a:xfrm>
          <a:prstGeom prst="rect">
            <a:avLst/>
          </a:prstGeom>
          <a:noFill/>
        </p:spPr>
        <p:txBody>
          <a:bodyPr wrap="none" rtlCol="0">
            <a:spAutoFit/>
          </a:bodyPr>
          <a:lstStyle/>
          <a:p>
            <a:r>
              <a:rPr lang="en-US" sz="3200" dirty="0" smtClean="0">
                <a:solidFill>
                  <a:schemeClr val="accent2">
                    <a:lumMod val="75000"/>
                  </a:schemeClr>
                </a:solidFill>
                <a:effectLst>
                  <a:outerShdw blurRad="38100" dist="38100" dir="2700000" algn="tl">
                    <a:srgbClr val="000000">
                      <a:alpha val="43137"/>
                    </a:srgbClr>
                  </a:outerShdw>
                </a:effectLst>
                <a:latin typeface="Adobe Garamond Pro Bold" pitchFamily="18" charset="0"/>
              </a:rPr>
              <a:t>Pinterest Search</a:t>
            </a:r>
            <a:endParaRPr lang="en-US" sz="3200" dirty="0">
              <a:solidFill>
                <a:schemeClr val="accent2">
                  <a:lumMod val="75000"/>
                </a:schemeClr>
              </a:solidFill>
              <a:effectLst>
                <a:outerShdw blurRad="38100" dist="38100" dir="2700000" algn="tl">
                  <a:srgbClr val="000000">
                    <a:alpha val="43137"/>
                  </a:srgbClr>
                </a:outerShdw>
              </a:effectLst>
              <a:latin typeface="Adobe Garamond Pro Bold" pitchFamily="18" charset="0"/>
            </a:endParaRPr>
          </a:p>
        </p:txBody>
      </p:sp>
    </p:spTree>
    <p:extLst>
      <p:ext uri="{BB962C8B-B14F-4D97-AF65-F5344CB8AC3E}">
        <p14:creationId xmlns:p14="http://schemas.microsoft.com/office/powerpoint/2010/main" val="534354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11848851">
            <a:off x="-445043" y="798628"/>
            <a:ext cx="8395912" cy="7359471"/>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42672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8166" y="76200"/>
            <a:ext cx="4791485"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1434" y="369094"/>
            <a:ext cx="4096732" cy="1231106"/>
          </a:xfrm>
          <a:prstGeom prst="rect">
            <a:avLst/>
          </a:prstGeom>
          <a:noFill/>
        </p:spPr>
        <p:txBody>
          <a:bodyPr wrap="square" rtlCol="0">
            <a:spAutoFit/>
          </a:bodyPr>
          <a:lstStyle/>
          <a:p>
            <a:r>
              <a:rPr lang="en-US" sz="2000" b="1" i="1" dirty="0">
                <a:solidFill>
                  <a:schemeClr val="accent2">
                    <a:lumMod val="75000"/>
                  </a:schemeClr>
                </a:solidFill>
                <a:effectLst>
                  <a:outerShdw blurRad="38100" dist="38100" dir="2700000" algn="tl">
                    <a:srgbClr val="000000">
                      <a:alpha val="43137"/>
                    </a:srgbClr>
                  </a:outerShdw>
                </a:effectLst>
                <a:latin typeface="Adobe Garamond Pro Bold" pitchFamily="18" charset="0"/>
              </a:rPr>
              <a:t>Book of the Month </a:t>
            </a:r>
            <a:r>
              <a:rPr lang="en-US" b="1" dirty="0">
                <a:latin typeface="Adobe Garamond Pro Bold" pitchFamily="18" charset="0"/>
              </a:rPr>
              <a:t>pins send you to the Special Collections Blog to learn more about the book</a:t>
            </a:r>
          </a:p>
          <a:p>
            <a:endParaRPr lang="en-US" dirty="0"/>
          </a:p>
        </p:txBody>
      </p:sp>
    </p:spTree>
    <p:extLst>
      <p:ext uri="{BB962C8B-B14F-4D97-AF65-F5344CB8AC3E}">
        <p14:creationId xmlns:p14="http://schemas.microsoft.com/office/powerpoint/2010/main" val="684625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rot="11848851">
            <a:off x="-372194" y="324793"/>
            <a:ext cx="9293872" cy="7982562"/>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07" name="Picture 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09575"/>
            <a:ext cx="8930275"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0033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rot="11848851">
            <a:off x="-372194" y="324793"/>
            <a:ext cx="9293872" cy="7982562"/>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446356146"/>
              </p:ext>
            </p:extLst>
          </p:nvPr>
        </p:nvGraphicFramePr>
        <p:xfrm>
          <a:off x="152400" y="381000"/>
          <a:ext cx="4506843" cy="5867400"/>
        </p:xfrm>
        <a:graphic>
          <a:graphicData uri="http://schemas.openxmlformats.org/presentationml/2006/ole">
            <mc:AlternateContent xmlns:mc="http://schemas.openxmlformats.org/markup-compatibility/2006">
              <mc:Choice xmlns:v="urn:schemas-microsoft-com:vml" Requires="v">
                <p:oleObj spid="_x0000_s10246" name="Acrobat Document" r:id="rId4" imgW="3390709" imgH="3886110" progId="AcroExch.Document.11">
                  <p:embed/>
                </p:oleObj>
              </mc:Choice>
              <mc:Fallback>
                <p:oleObj name="Acrobat Document" r:id="rId4" imgW="3390709" imgH="3886110" progId="AcroExch.Document.11">
                  <p:embed/>
                  <p:pic>
                    <p:nvPicPr>
                      <p:cNvPr id="0" name=""/>
                      <p:cNvPicPr/>
                      <p:nvPr/>
                    </p:nvPicPr>
                    <p:blipFill>
                      <a:blip r:embed="rId5"/>
                      <a:stretch>
                        <a:fillRect/>
                      </a:stretch>
                    </p:blipFill>
                    <p:spPr>
                      <a:xfrm>
                        <a:off x="152400" y="381000"/>
                        <a:ext cx="4506843" cy="58674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25709234"/>
              </p:ext>
            </p:extLst>
          </p:nvPr>
        </p:nvGraphicFramePr>
        <p:xfrm>
          <a:off x="4953000" y="289395"/>
          <a:ext cx="3973447" cy="5959005"/>
        </p:xfrm>
        <a:graphic>
          <a:graphicData uri="http://schemas.openxmlformats.org/presentationml/2006/ole">
            <mc:AlternateContent xmlns:mc="http://schemas.openxmlformats.org/markup-compatibility/2006">
              <mc:Choice xmlns:v="urn:schemas-microsoft-com:vml" Requires="v">
                <p:oleObj spid="_x0000_s10247" name="Acrobat Document" r:id="rId6" imgW="16459200" imgH="24688800" progId="AcroExch.Document.11">
                  <p:embed/>
                </p:oleObj>
              </mc:Choice>
              <mc:Fallback>
                <p:oleObj name="Acrobat Document" r:id="rId6" imgW="16459200" imgH="24688800" progId="AcroExch.Document.11">
                  <p:embed/>
                  <p:pic>
                    <p:nvPicPr>
                      <p:cNvPr id="0" name=""/>
                      <p:cNvPicPr/>
                      <p:nvPr/>
                    </p:nvPicPr>
                    <p:blipFill>
                      <a:blip r:embed="rId7"/>
                      <a:stretch>
                        <a:fillRect/>
                      </a:stretch>
                    </p:blipFill>
                    <p:spPr>
                      <a:xfrm>
                        <a:off x="4953000" y="289395"/>
                        <a:ext cx="3973447" cy="5959005"/>
                      </a:xfrm>
                      <a:prstGeom prst="rect">
                        <a:avLst/>
                      </a:prstGeom>
                      <a:ln w="28575">
                        <a:solidFill>
                          <a:schemeClr val="tx1"/>
                        </a:solidFill>
                      </a:ln>
                    </p:spPr>
                  </p:pic>
                </p:oleObj>
              </mc:Fallback>
            </mc:AlternateContent>
          </a:graphicData>
        </a:graphic>
      </p:graphicFrame>
    </p:spTree>
    <p:extLst>
      <p:ext uri="{BB962C8B-B14F-4D97-AF65-F5344CB8AC3E}">
        <p14:creationId xmlns:p14="http://schemas.microsoft.com/office/powerpoint/2010/main" val="3068983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p:cNvSpPr/>
          <p:nvPr/>
        </p:nvSpPr>
        <p:spPr>
          <a:xfrm rot="11848851">
            <a:off x="-372194" y="324793"/>
            <a:ext cx="9293872" cy="7982562"/>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Exhibits Committee\2013_Spring_Boccaccio\For Exhibits Page\Decameron4.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875"/>
                    </a14:imgEffect>
                    <a14:imgEffect>
                      <a14:saturation sat="7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28600" y="304800"/>
            <a:ext cx="5253465" cy="4038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8195" name="Picture 3" descr="H:\Exhibits Committee\2013_Spring_Boccaccio\images\1547_Decamer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304800"/>
            <a:ext cx="3278528" cy="5126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6344507" y="5486400"/>
            <a:ext cx="1808893" cy="369332"/>
          </a:xfrm>
          <a:prstGeom prst="rect">
            <a:avLst/>
          </a:prstGeom>
          <a:noFill/>
        </p:spPr>
        <p:txBody>
          <a:bodyPr wrap="none" rtlCol="0">
            <a:spAutoFit/>
          </a:bodyPr>
          <a:lstStyle/>
          <a:p>
            <a:r>
              <a:rPr lang="en-US" dirty="0" smtClean="0">
                <a:latin typeface="Adobe Garamond Pro Bold" pitchFamily="18" charset="0"/>
              </a:rPr>
              <a:t>1547 Decameron</a:t>
            </a:r>
            <a:endParaRPr lang="en-US" dirty="0">
              <a:latin typeface="Adobe Garamond Pro Bold" pitchFamily="18" charset="0"/>
            </a:endParaRPr>
          </a:p>
        </p:txBody>
      </p:sp>
      <p:pic>
        <p:nvPicPr>
          <p:cNvPr id="8196" name="Picture 4" descr="H:\Exhibits Committee\2013_Spring_Boccaccio\images\1725_Decameron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190" y="3581400"/>
            <a:ext cx="4239985"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2"/>
          <p:cNvSpPr txBox="1"/>
          <p:nvPr/>
        </p:nvSpPr>
        <p:spPr>
          <a:xfrm>
            <a:off x="5029200" y="6412468"/>
            <a:ext cx="1808893" cy="369332"/>
          </a:xfrm>
          <a:prstGeom prst="rect">
            <a:avLst/>
          </a:prstGeom>
          <a:noFill/>
        </p:spPr>
        <p:txBody>
          <a:bodyPr wrap="none" rtlCol="0">
            <a:spAutoFit/>
          </a:bodyPr>
          <a:lstStyle/>
          <a:p>
            <a:r>
              <a:rPr lang="en-US" dirty="0" smtClean="0">
                <a:latin typeface="Adobe Garamond Pro Bold" pitchFamily="18" charset="0"/>
              </a:rPr>
              <a:t>1725 Decameron</a:t>
            </a:r>
            <a:endParaRPr lang="en-US" dirty="0">
              <a:latin typeface="Adobe Garamond Pro Bold" pitchFamily="18" charset="0"/>
            </a:endParaRPr>
          </a:p>
        </p:txBody>
      </p:sp>
    </p:spTree>
    <p:extLst>
      <p:ext uri="{BB962C8B-B14F-4D97-AF65-F5344CB8AC3E}">
        <p14:creationId xmlns:p14="http://schemas.microsoft.com/office/powerpoint/2010/main" val="2152668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p:cNvSpPr/>
          <p:nvPr/>
        </p:nvSpPr>
        <p:spPr>
          <a:xfrm rot="15435878">
            <a:off x="-948635" y="202005"/>
            <a:ext cx="9293872" cy="7982562"/>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3" descr="H:\Exhibits Committee\2013_Spring_Boccaccio\Posters\SC_Boccaccio_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28600"/>
            <a:ext cx="4267200" cy="4409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descr="H:\Exhibits Committee\2013_Spring_Boccaccio\For Exhibits Page\SCDecameron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83223">
            <a:off x="4386057" y="566360"/>
            <a:ext cx="3052762" cy="24225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221" name="Picture 5" descr="H:\Exhibits Committee\2013_Spring_Boccaccio\For Exhibits Page\SCDecamero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25781">
            <a:off x="4834727" y="2170996"/>
            <a:ext cx="4165276" cy="32410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222" name="Picture 6" descr="H:\Exhibits Committee\2013_Spring_Boccaccio\For Exhibits Page\SCDecameron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088" y="3791529"/>
            <a:ext cx="3523550" cy="29140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8580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5435878">
            <a:off x="-1423234" y="-416444"/>
            <a:ext cx="9293872" cy="8617679"/>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C:\Users\lvega\Desktop\498_Self Portrait 19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59688"/>
            <a:ext cx="3276600" cy="38459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67" name="Picture 3" descr="H:\Tilly Losch\Paintings\tilly self-portrait 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2400"/>
            <a:ext cx="3810000" cy="43307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68" name="Picture 4" descr="C:\Users\lvega\Desktop\33_Self Portra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42093"/>
            <a:ext cx="3048000" cy="39489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69" name="Picture 5" descr="C:\Users\lvega\Desktop\Tilly_Losch_in_The_Good_Earth_trailer_cropp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399" y="145625"/>
            <a:ext cx="3399631" cy="2597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70" name="Picture 6" descr="C:\Users\lvega\Desktop\tumblr_miofyg5q4h1r6yt7eo3_128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1518" y="4195091"/>
            <a:ext cx="2076450" cy="25556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72" name="Picture 8" descr="C:\Users\lvega\Desktop\aecc1f53124581c5670f5a8157aeb8ef.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7825" y="3962400"/>
            <a:ext cx="2629175" cy="27243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5933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p:cNvSpPr/>
          <p:nvPr/>
        </p:nvSpPr>
        <p:spPr>
          <a:xfrm rot="8321457">
            <a:off x="1492592" y="-325817"/>
            <a:ext cx="9968813" cy="9465723"/>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324600" y="533400"/>
            <a:ext cx="2615606" cy="1754326"/>
          </a:xfrm>
          <a:prstGeom prst="rect">
            <a:avLst/>
          </a:prstGeom>
          <a:noFill/>
        </p:spPr>
        <p:txBody>
          <a:bodyPr wrap="square" rtlCol="0">
            <a:spAutoFit/>
          </a:bodyPr>
          <a:lstStyle/>
          <a:p>
            <a:pPr algn="ctr"/>
            <a:r>
              <a:rPr lang="en-US" sz="3600" b="1" dirty="0" smtClean="0">
                <a:solidFill>
                  <a:schemeClr val="accent2">
                    <a:lumMod val="50000"/>
                  </a:schemeClr>
                </a:solidFill>
                <a:effectLst>
                  <a:outerShdw blurRad="38100" dist="38100" dir="2700000" algn="tl">
                    <a:srgbClr val="000000">
                      <a:alpha val="43137"/>
                    </a:srgbClr>
                  </a:outerShdw>
                </a:effectLst>
                <a:latin typeface="Adobe Garamond Pro" pitchFamily="18" charset="0"/>
              </a:rPr>
              <a:t>Tilly </a:t>
            </a:r>
            <a:r>
              <a:rPr lang="en-US" sz="3600" b="1" dirty="0" err="1" smtClean="0">
                <a:solidFill>
                  <a:schemeClr val="accent2">
                    <a:lumMod val="50000"/>
                  </a:schemeClr>
                </a:solidFill>
                <a:effectLst>
                  <a:outerShdw blurRad="38100" dist="38100" dir="2700000" algn="tl">
                    <a:srgbClr val="000000">
                      <a:alpha val="43137"/>
                    </a:srgbClr>
                  </a:outerShdw>
                </a:effectLst>
                <a:latin typeface="Adobe Garamond Pro" pitchFamily="18" charset="0"/>
              </a:rPr>
              <a:t>Losch</a:t>
            </a:r>
            <a:endParaRPr lang="en-US" sz="3600" b="1" dirty="0" smtClean="0">
              <a:solidFill>
                <a:schemeClr val="accent2">
                  <a:lumMod val="50000"/>
                </a:schemeClr>
              </a:solidFill>
              <a:effectLst>
                <a:outerShdw blurRad="38100" dist="38100" dir="2700000" algn="tl">
                  <a:srgbClr val="000000">
                    <a:alpha val="43137"/>
                  </a:srgbClr>
                </a:outerShdw>
              </a:effectLst>
              <a:latin typeface="Adobe Garamond Pro" pitchFamily="18" charset="0"/>
            </a:endParaRPr>
          </a:p>
          <a:p>
            <a:pPr algn="ctr"/>
            <a:r>
              <a:rPr lang="en-US" sz="3600" b="1" dirty="0" smtClean="0">
                <a:solidFill>
                  <a:schemeClr val="accent2">
                    <a:lumMod val="50000"/>
                  </a:schemeClr>
                </a:solidFill>
                <a:effectLst>
                  <a:outerShdw blurRad="38100" dist="38100" dir="2700000" algn="tl">
                    <a:srgbClr val="000000">
                      <a:alpha val="43137"/>
                    </a:srgbClr>
                  </a:outerShdw>
                </a:effectLst>
                <a:latin typeface="Adobe Garamond Pro" pitchFamily="18" charset="0"/>
              </a:rPr>
              <a:t>Paintings</a:t>
            </a:r>
          </a:p>
          <a:p>
            <a:pPr algn="ctr"/>
            <a:r>
              <a:rPr lang="en-US" sz="3600" b="1" dirty="0" smtClean="0">
                <a:solidFill>
                  <a:schemeClr val="accent2">
                    <a:lumMod val="50000"/>
                  </a:schemeClr>
                </a:solidFill>
                <a:effectLst>
                  <a:outerShdw blurRad="38100" dist="38100" dir="2700000" algn="tl">
                    <a:srgbClr val="000000">
                      <a:alpha val="43137"/>
                    </a:srgbClr>
                  </a:outerShdw>
                </a:effectLst>
                <a:latin typeface="Adobe Garamond Pro" pitchFamily="18" charset="0"/>
              </a:rPr>
              <a:t>Inventory</a:t>
            </a:r>
            <a:endParaRPr lang="en-US" sz="3600" b="1" dirty="0">
              <a:solidFill>
                <a:schemeClr val="accent2">
                  <a:lumMod val="50000"/>
                </a:schemeClr>
              </a:solidFill>
              <a:effectLst>
                <a:outerShdw blurRad="38100" dist="38100" dir="2700000" algn="tl">
                  <a:srgbClr val="000000">
                    <a:alpha val="43137"/>
                  </a:srgbClr>
                </a:outerShdw>
              </a:effectLst>
              <a:latin typeface="Adobe Garamond Pro" pitchFamily="18" charset="0"/>
            </a:endParaRPr>
          </a:p>
        </p:txBody>
      </p:sp>
      <p:pic>
        <p:nvPicPr>
          <p:cNvPr id="8194" name="Picture 2" descr="H:\Tilly Losch\Inventorypics\IMG_15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64" y="253591"/>
            <a:ext cx="6045232" cy="45339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196" name="Picture 4" descr="H:\Tilly Losch\Inventorypics\IMG_15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60925">
            <a:off x="5613400" y="3025658"/>
            <a:ext cx="3251200" cy="243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5" name="Picture 3" descr="H:\Tilly Losch\Inventorypics\IMG_15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1949">
            <a:off x="876400" y="3905281"/>
            <a:ext cx="4114800" cy="3086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187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70" y="304800"/>
            <a:ext cx="8856830" cy="624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 name="Picture 2" descr="H:\ArtBlogLibGuide\BinghamtonU\BU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5867400"/>
            <a:ext cx="1447800" cy="57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897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p:cNvSpPr/>
          <p:nvPr/>
        </p:nvSpPr>
        <p:spPr>
          <a:xfrm rot="11135941">
            <a:off x="812745" y="204224"/>
            <a:ext cx="9293872" cy="8617679"/>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H:\Tilly Losch\TillyBingMa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 y="1371600"/>
            <a:ext cx="6146097" cy="5194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43" name="Picture 3" descr="H:\Tilly Losch\TillySCBlo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0"/>
            <a:ext cx="4790482" cy="3581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4" name="Picture 4" descr="H:\Tilly Losch\beth-and-losc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9681" y="2971800"/>
            <a:ext cx="3571282" cy="3721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45" name="Picture 5" descr="H:\Tilly Losch\TillyWebpa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43775"/>
            <a:ext cx="2895600" cy="142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850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p:cNvSpPr/>
          <p:nvPr/>
        </p:nvSpPr>
        <p:spPr>
          <a:xfrm rot="8321457">
            <a:off x="1492592" y="-325817"/>
            <a:ext cx="9968813" cy="9465723"/>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381000"/>
            <a:ext cx="9144000" cy="646331"/>
          </a:xfrm>
          <a:prstGeom prst="rect">
            <a:avLst/>
          </a:prstGeom>
          <a:noFill/>
        </p:spPr>
        <p:txBody>
          <a:bodyPr wrap="square" rtlCol="0">
            <a:spAutoFit/>
          </a:bodyPr>
          <a:lstStyle/>
          <a:p>
            <a:pPr algn="ctr"/>
            <a:r>
              <a:rPr lang="en-US" sz="3600" b="1" dirty="0" smtClean="0">
                <a:solidFill>
                  <a:schemeClr val="accent2">
                    <a:lumMod val="50000"/>
                  </a:schemeClr>
                </a:solidFill>
                <a:effectLst>
                  <a:outerShdw blurRad="38100" dist="38100" dir="2700000" algn="tl">
                    <a:srgbClr val="000000">
                      <a:alpha val="43137"/>
                    </a:srgbClr>
                  </a:outerShdw>
                </a:effectLst>
                <a:latin typeface="Adobe Garamond Pro" pitchFamily="18" charset="0"/>
              </a:rPr>
              <a:t>SUNY Special Collections Questionnaire</a:t>
            </a:r>
            <a:endParaRPr lang="en-US" sz="3600" b="1" dirty="0">
              <a:solidFill>
                <a:schemeClr val="accent2">
                  <a:lumMod val="50000"/>
                </a:schemeClr>
              </a:solidFill>
              <a:effectLst>
                <a:outerShdw blurRad="38100" dist="38100" dir="2700000" algn="tl">
                  <a:srgbClr val="000000">
                    <a:alpha val="43137"/>
                  </a:srgbClr>
                </a:outerShdw>
              </a:effectLst>
              <a:latin typeface="Adobe Garamond Pro" pitchFamily="18" charset="0"/>
            </a:endParaRPr>
          </a:p>
        </p:txBody>
      </p:sp>
      <p:sp>
        <p:nvSpPr>
          <p:cNvPr id="3" name="TextBox 2"/>
          <p:cNvSpPr txBox="1"/>
          <p:nvPr/>
        </p:nvSpPr>
        <p:spPr>
          <a:xfrm>
            <a:off x="2362200" y="2362199"/>
            <a:ext cx="5334000" cy="2554545"/>
          </a:xfrm>
          <a:prstGeom prst="rect">
            <a:avLst/>
          </a:prstGeom>
          <a:noFill/>
        </p:spPr>
        <p:txBody>
          <a:bodyPr wrap="square" rtlCol="0">
            <a:spAutoFit/>
          </a:bodyPr>
          <a:lstStyle/>
          <a:p>
            <a:r>
              <a:rPr lang="en-US" sz="2000" b="1" dirty="0" smtClean="0">
                <a:latin typeface="Adobe Garamond Pro"/>
              </a:rPr>
              <a:t>Satisfied with collaborative exchange?</a:t>
            </a:r>
          </a:p>
          <a:p>
            <a:endParaRPr lang="en-US" sz="2000" b="1" dirty="0">
              <a:latin typeface="Adobe Garamond Pro"/>
            </a:endParaRPr>
          </a:p>
          <a:p>
            <a:r>
              <a:rPr lang="en-US" sz="2000" b="1" dirty="0" smtClean="0">
                <a:latin typeface="Adobe Garamond Pro"/>
              </a:rPr>
              <a:t>Is a collaborative relationship essential?</a:t>
            </a:r>
          </a:p>
          <a:p>
            <a:endParaRPr lang="en-US" sz="2000" b="1" dirty="0">
              <a:latin typeface="Adobe Garamond Pro"/>
            </a:endParaRPr>
          </a:p>
          <a:p>
            <a:r>
              <a:rPr lang="en-US" sz="2000" b="1" dirty="0" smtClean="0">
                <a:latin typeface="Adobe Garamond Pro"/>
              </a:rPr>
              <a:t>Previous working relationship? </a:t>
            </a:r>
            <a:r>
              <a:rPr lang="en-US" sz="2000" b="1" dirty="0">
                <a:latin typeface="Adobe Garamond Pro"/>
              </a:rPr>
              <a:t> </a:t>
            </a:r>
            <a:endParaRPr lang="en-US" sz="2000" b="1" dirty="0" smtClean="0">
              <a:latin typeface="Adobe Garamond Pro"/>
            </a:endParaRPr>
          </a:p>
          <a:p>
            <a:endParaRPr lang="en-US" sz="2000" b="1" dirty="0">
              <a:latin typeface="Adobe Garamond Pro"/>
            </a:endParaRPr>
          </a:p>
          <a:p>
            <a:r>
              <a:rPr lang="en-US" sz="2000" b="1" dirty="0" smtClean="0">
                <a:latin typeface="Adobe Garamond Pro"/>
              </a:rPr>
              <a:t>Collaborative working relationship for the future?</a:t>
            </a:r>
            <a:endParaRPr lang="en-US" sz="2000" dirty="0">
              <a:latin typeface="Adobe Garamond Pro"/>
            </a:endParaRPr>
          </a:p>
        </p:txBody>
      </p:sp>
      <p:pic>
        <p:nvPicPr>
          <p:cNvPr id="4" name="Picture 2" descr="C:\Users\Alarrivee\AppData\Local\Microsoft\Windows\Temporary Internet Files\Content.IE5\68CJR890\MP910216414[1].png"/>
          <p:cNvPicPr>
            <a:picLocks noChangeAspect="1" noChangeArrowheads="1"/>
          </p:cNvPicPr>
          <p:nvPr/>
        </p:nvPicPr>
        <p:blipFill rotWithShape="1">
          <a:blip r:embed="rId3">
            <a:extLst>
              <a:ext uri="{28A0092B-C50C-407E-A947-70E740481C1C}">
                <a14:useLocalDpi xmlns:a14="http://schemas.microsoft.com/office/drawing/2010/main" val="0"/>
              </a:ext>
            </a:extLst>
          </a:blip>
          <a:srcRect l="12587" r="12169" b="16216"/>
          <a:stretch/>
        </p:blipFill>
        <p:spPr bwMode="auto">
          <a:xfrm>
            <a:off x="2343150" y="1600200"/>
            <a:ext cx="5267325" cy="510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42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8321457">
            <a:off x="-21063" y="436183"/>
            <a:ext cx="9968813" cy="9465723"/>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57200" y="838200"/>
            <a:ext cx="5588838" cy="1446550"/>
          </a:xfrm>
          <a:prstGeom prst="rect">
            <a:avLst/>
          </a:prstGeom>
          <a:noFill/>
        </p:spPr>
        <p:txBody>
          <a:bodyPr wrap="none" rtlCol="0">
            <a:spAutoFit/>
          </a:bodyPr>
          <a:lstStyle/>
          <a:p>
            <a:r>
              <a:rPr lang="en-US" sz="8800" b="1" dirty="0" smtClean="0">
                <a:solidFill>
                  <a:schemeClr val="accent2">
                    <a:lumMod val="50000"/>
                  </a:schemeClr>
                </a:solidFill>
                <a:effectLst>
                  <a:outerShdw blurRad="38100" dist="38100" dir="2700000" algn="tl">
                    <a:srgbClr val="000000">
                      <a:alpha val="43137"/>
                    </a:srgbClr>
                  </a:outerShdw>
                </a:effectLst>
                <a:latin typeface="Adobe Garamond Pro" pitchFamily="18" charset="0"/>
              </a:rPr>
              <a:t>Thank You!</a:t>
            </a:r>
            <a:endParaRPr lang="en-US" sz="8800" b="1" dirty="0">
              <a:solidFill>
                <a:schemeClr val="accent2">
                  <a:lumMod val="50000"/>
                </a:schemeClr>
              </a:solidFill>
              <a:effectLst>
                <a:outerShdw blurRad="38100" dist="38100" dir="2700000" algn="tl">
                  <a:srgbClr val="000000">
                    <a:alpha val="43137"/>
                  </a:srgbClr>
                </a:outerShdw>
              </a:effectLst>
              <a:latin typeface="Adobe Garamond Pro" pitchFamily="18" charset="0"/>
            </a:endParaRPr>
          </a:p>
        </p:txBody>
      </p:sp>
      <p:sp>
        <p:nvSpPr>
          <p:cNvPr id="4" name="TextBox 3"/>
          <p:cNvSpPr txBox="1"/>
          <p:nvPr/>
        </p:nvSpPr>
        <p:spPr>
          <a:xfrm>
            <a:off x="3124200" y="2209800"/>
            <a:ext cx="5656104" cy="3908762"/>
          </a:xfrm>
          <a:prstGeom prst="rect">
            <a:avLst/>
          </a:prstGeom>
          <a:noFill/>
        </p:spPr>
        <p:txBody>
          <a:bodyPr wrap="square" rtlCol="0">
            <a:spAutoFit/>
          </a:bodyPr>
          <a:lstStyle/>
          <a:p>
            <a:r>
              <a:rPr lang="en-US" sz="3200" b="1" dirty="0" smtClean="0">
                <a:latin typeface="Adobe Garamond Pro" pitchFamily="18" charset="0"/>
              </a:rPr>
              <a:t>Anne </a:t>
            </a:r>
            <a:r>
              <a:rPr lang="en-US" sz="3200" b="1" dirty="0" err="1" smtClean="0">
                <a:latin typeface="Adobe Garamond Pro" pitchFamily="18" charset="0"/>
              </a:rPr>
              <a:t>Larrivee</a:t>
            </a:r>
            <a:endParaRPr lang="en-US" sz="3200" b="1" dirty="0" smtClean="0">
              <a:latin typeface="Adobe Garamond Pro" pitchFamily="18" charset="0"/>
            </a:endParaRPr>
          </a:p>
          <a:p>
            <a:r>
              <a:rPr lang="en-US" sz="2400" b="1" dirty="0" smtClean="0">
                <a:latin typeface="Adobe Garamond Pro" pitchFamily="18" charset="0"/>
              </a:rPr>
              <a:t>Bibliographer for Anthropology, Social Work, Human Development, Africana Studies</a:t>
            </a:r>
          </a:p>
          <a:p>
            <a:endParaRPr lang="en-US" sz="2800" b="1" dirty="0" smtClean="0">
              <a:latin typeface="Adobe Garamond Pro" pitchFamily="18" charset="0"/>
            </a:endParaRPr>
          </a:p>
          <a:p>
            <a:r>
              <a:rPr lang="en-US" sz="3200" b="1" dirty="0" smtClean="0">
                <a:latin typeface="Adobe Garamond Pro" pitchFamily="18" charset="0"/>
              </a:rPr>
              <a:t>Leslie Vega</a:t>
            </a:r>
          </a:p>
          <a:p>
            <a:r>
              <a:rPr lang="en-US" sz="2400" b="1" dirty="0" smtClean="0">
                <a:latin typeface="Adobe Garamond Pro" pitchFamily="18" charset="0"/>
              </a:rPr>
              <a:t>Visual Arts Librarian, bibliographer for Art, Art History, Music</a:t>
            </a:r>
          </a:p>
          <a:p>
            <a:endParaRPr lang="en-US" sz="3200" b="1" dirty="0">
              <a:latin typeface="Adobe Garamond Pro"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163" y="107868"/>
            <a:ext cx="2821737" cy="730332"/>
          </a:xfrm>
          <a:prstGeom prst="rect">
            <a:avLst/>
          </a:prstGeom>
        </p:spPr>
      </p:pic>
    </p:spTree>
    <p:extLst>
      <p:ext uri="{BB962C8B-B14F-4D97-AF65-F5344CB8AC3E}">
        <p14:creationId xmlns:p14="http://schemas.microsoft.com/office/powerpoint/2010/main" val="1716046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p:cNvSpPr/>
          <p:nvPr/>
        </p:nvSpPr>
        <p:spPr>
          <a:xfrm rot="11665140">
            <a:off x="1765379" y="404097"/>
            <a:ext cx="7848600" cy="7010400"/>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Users\lvega\Desktop\primarysourcesmusicgu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28" y="1066800"/>
            <a:ext cx="8997353" cy="5562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4128" y="302567"/>
            <a:ext cx="7162800" cy="461665"/>
          </a:xfrm>
          <a:prstGeom prst="rect">
            <a:avLst/>
          </a:prstGeom>
          <a:noFill/>
        </p:spPr>
        <p:txBody>
          <a:bodyPr wrap="square" rtlCol="0">
            <a:spAutoFit/>
          </a:bodyPr>
          <a:lstStyle/>
          <a:p>
            <a:r>
              <a:rPr lang="en-US" sz="2400" b="1" dirty="0" smtClean="0">
                <a:solidFill>
                  <a:schemeClr val="accent2">
                    <a:lumMod val="75000"/>
                  </a:schemeClr>
                </a:solidFill>
                <a:effectLst>
                  <a:outerShdw blurRad="38100" dist="38100" dir="2700000" algn="tl">
                    <a:srgbClr val="000000">
                      <a:alpha val="43137"/>
                    </a:srgbClr>
                  </a:outerShdw>
                </a:effectLst>
                <a:latin typeface="Adobe Garamond Pro Bold" pitchFamily="18" charset="0"/>
              </a:rPr>
              <a:t>Music + Art Subject Guides | Binghamton University</a:t>
            </a:r>
            <a:endParaRPr lang="en-US" sz="2400" b="1" dirty="0">
              <a:solidFill>
                <a:schemeClr val="accent2">
                  <a:lumMod val="75000"/>
                </a:schemeClr>
              </a:solidFill>
              <a:effectLst>
                <a:outerShdw blurRad="38100" dist="38100" dir="2700000" algn="tl">
                  <a:srgbClr val="000000">
                    <a:alpha val="43137"/>
                  </a:srgbClr>
                </a:outerShdw>
              </a:effectLst>
              <a:latin typeface="Adobe Garamond Pro Bold" pitchFamily="18" charset="0"/>
            </a:endParaRPr>
          </a:p>
        </p:txBody>
      </p:sp>
      <p:pic>
        <p:nvPicPr>
          <p:cNvPr id="4098" name="Picture 2" descr="C:\Users\lvega\Desktop\artsubgu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4637" y="3048000"/>
            <a:ext cx="3486988" cy="327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352800" y="3079376"/>
            <a:ext cx="1981201" cy="305676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5400000">
            <a:off x="7143527" y="577024"/>
            <a:ext cx="1012464" cy="463550"/>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72689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009175">
            <a:off x="1588104" y="-1289794"/>
            <a:ext cx="8118216" cy="829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lvega\Desktop\anthrosubjguid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762000"/>
            <a:ext cx="6304727" cy="589438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791200" y="1524000"/>
            <a:ext cx="3256727" cy="3429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8600" y="228600"/>
            <a:ext cx="6957226" cy="461665"/>
          </a:xfrm>
          <a:prstGeom prst="rect">
            <a:avLst/>
          </a:prstGeom>
        </p:spPr>
        <p:txBody>
          <a:bodyPr wrap="none">
            <a:spAutoFit/>
          </a:bodyPr>
          <a:lstStyle/>
          <a:p>
            <a:r>
              <a:rPr lang="en-US" sz="2400" b="1" dirty="0" smtClean="0">
                <a:solidFill>
                  <a:schemeClr val="accent2">
                    <a:lumMod val="75000"/>
                  </a:schemeClr>
                </a:solidFill>
                <a:effectLst>
                  <a:outerShdw blurRad="38100" dist="38100" dir="2700000" algn="tl">
                    <a:srgbClr val="000000">
                      <a:alpha val="43137"/>
                    </a:srgbClr>
                  </a:outerShdw>
                </a:effectLst>
                <a:latin typeface="Adobe Garamond Pro Bold" pitchFamily="18" charset="0"/>
              </a:rPr>
              <a:t>Anthropology Subject </a:t>
            </a:r>
            <a:r>
              <a:rPr lang="en-US" sz="2400" b="1" dirty="0">
                <a:solidFill>
                  <a:schemeClr val="accent2">
                    <a:lumMod val="75000"/>
                  </a:schemeClr>
                </a:solidFill>
                <a:effectLst>
                  <a:outerShdw blurRad="38100" dist="38100" dir="2700000" algn="tl">
                    <a:srgbClr val="000000">
                      <a:alpha val="43137"/>
                    </a:srgbClr>
                  </a:outerShdw>
                </a:effectLst>
                <a:latin typeface="Adobe Garamond Pro Bold" pitchFamily="18" charset="0"/>
              </a:rPr>
              <a:t>Guide | Binghamton University</a:t>
            </a:r>
          </a:p>
        </p:txBody>
      </p:sp>
      <p:pic>
        <p:nvPicPr>
          <p:cNvPr id="2052" name="Picture 4" descr="C:\Users\lvega\Desktop\anthrosub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282" y="3314700"/>
            <a:ext cx="6223000" cy="311150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1981199" y="4862793"/>
            <a:ext cx="1256617" cy="463550"/>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49010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12355214"/>
              </p:ext>
            </p:extLst>
          </p:nvPr>
        </p:nvGraphicFramePr>
        <p:xfrm>
          <a:off x="38100" y="1"/>
          <a:ext cx="9067800" cy="7148314"/>
        </p:xfrm>
        <a:graphic>
          <a:graphicData uri="http://schemas.openxmlformats.org/drawingml/2006/table">
            <a:tbl>
              <a:tblPr firstRow="1" bandRow="1">
                <a:tableStyleId>{69C7853C-536D-4A76-A0AE-DD22124D55A5}</a:tableStyleId>
              </a:tblPr>
              <a:tblGrid>
                <a:gridCol w="2266950"/>
                <a:gridCol w="2266950"/>
                <a:gridCol w="2266950"/>
                <a:gridCol w="2266950"/>
              </a:tblGrid>
              <a:tr h="455581">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accent2">
                              <a:lumMod val="50000"/>
                            </a:schemeClr>
                          </a:solidFill>
                          <a:effectLst/>
                          <a:latin typeface="Adobe Garamond Pro" pitchFamily="18" charset="0"/>
                        </a:rPr>
                        <a:t>Collections of Interest</a:t>
                      </a:r>
                    </a:p>
                  </a:txBody>
                  <a:tcPr>
                    <a:solidFill>
                      <a:schemeClr val="accent4">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789783">
                <a:tc>
                  <a:txBody>
                    <a:bodyPr/>
                    <a:lstStyle/>
                    <a:p>
                      <a:endParaRPr lang="en-US" dirty="0"/>
                    </a:p>
                  </a:txBody>
                  <a:tcPr>
                    <a:solidFill>
                      <a:schemeClr val="bg2">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kern="1200" dirty="0" smtClean="0">
                          <a:solidFill>
                            <a:schemeClr val="accent3">
                              <a:lumMod val="50000"/>
                            </a:schemeClr>
                          </a:solidFill>
                          <a:effectLst/>
                          <a:latin typeface="+mn-lt"/>
                          <a:ea typeface="+mn-ea"/>
                          <a:cs typeface="+mn-cs"/>
                        </a:rPr>
                        <a:t>Immanuel </a:t>
                      </a:r>
                      <a:r>
                        <a:rPr lang="en-US" sz="1400" b="1" i="1" kern="1200" dirty="0" err="1" smtClean="0">
                          <a:solidFill>
                            <a:schemeClr val="accent3">
                              <a:lumMod val="50000"/>
                            </a:schemeClr>
                          </a:solidFill>
                          <a:effectLst/>
                          <a:latin typeface="+mn-lt"/>
                          <a:ea typeface="+mn-ea"/>
                          <a:cs typeface="+mn-cs"/>
                        </a:rPr>
                        <a:t>Wallerstein</a:t>
                      </a:r>
                      <a:r>
                        <a:rPr lang="en-US" sz="1400" b="1" i="1" kern="1200" dirty="0" smtClean="0">
                          <a:solidFill>
                            <a:schemeClr val="accent3">
                              <a:lumMod val="50000"/>
                            </a:schemeClr>
                          </a:solidFill>
                          <a:effectLst/>
                          <a:latin typeface="+mn-lt"/>
                          <a:ea typeface="+mn-ea"/>
                          <a:cs typeface="+mn-cs"/>
                        </a:rPr>
                        <a:t> </a:t>
                      </a:r>
                      <a:r>
                        <a:rPr lang="en-US" sz="1200" b="0" i="1" kern="1200" dirty="0" smtClean="0">
                          <a:solidFill>
                            <a:schemeClr val="accent3">
                              <a:lumMod val="50000"/>
                            </a:schemeClr>
                          </a:solidFill>
                          <a:effectLst/>
                          <a:latin typeface="+mn-lt"/>
                          <a:ea typeface="+mn-ea"/>
                          <a:cs typeface="+mn-cs"/>
                        </a:rPr>
                        <a:t>first became interested in world affairs as a teenager in New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accent3">
                              <a:lumMod val="50000"/>
                            </a:schemeClr>
                          </a:solidFill>
                          <a:effectLst/>
                          <a:latin typeface="+mn-lt"/>
                          <a:ea typeface="+mn-ea"/>
                          <a:cs typeface="+mn-cs"/>
                        </a:rPr>
                        <a:t>York City, and was particularly interested in the anti-colonial movement in India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accent3">
                              <a:lumMod val="50000"/>
                            </a:schemeClr>
                          </a:solidFill>
                          <a:effectLst/>
                          <a:latin typeface="+mn-lt"/>
                          <a:ea typeface="+mn-ea"/>
                          <a:cs typeface="+mn-cs"/>
                        </a:rPr>
                        <a:t>the time…As of 1976, he served as distinguished professor of sociology at Binghamton University (SUNY) until his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accent3">
                              <a:lumMod val="50000"/>
                            </a:schemeClr>
                          </a:solidFill>
                          <a:effectLst/>
                          <a:latin typeface="+mn-lt"/>
                          <a:ea typeface="+mn-ea"/>
                          <a:cs typeface="+mn-cs"/>
                        </a:rPr>
                        <a:t>retirement in 1999.</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smtClean="0">
                          <a:solidFill>
                            <a:schemeClr val="accent3">
                              <a:lumMod val="50000"/>
                            </a:schemeClr>
                          </a:solidFill>
                        </a:rPr>
                        <a:t>Excerpt </a:t>
                      </a:r>
                      <a:r>
                        <a:rPr lang="en-US" sz="900" dirty="0" smtClean="0">
                          <a:solidFill>
                            <a:schemeClr val="accent3">
                              <a:lumMod val="50000"/>
                            </a:schemeClr>
                          </a:solidFill>
                        </a:rPr>
                        <a:t>from--</a:t>
                      </a:r>
                      <a:r>
                        <a:rPr lang="en-US" sz="900" baseline="0" dirty="0" smtClean="0">
                          <a:solidFill>
                            <a:schemeClr val="accent3">
                              <a:lumMod val="50000"/>
                            </a:schemeClr>
                          </a:solidFill>
                        </a:rPr>
                        <a:t> </a:t>
                      </a:r>
                      <a:r>
                        <a:rPr lang="en-US" sz="900" dirty="0" smtClean="0"/>
                        <a:t>http://www.binghamton.edu/libraries/special-collections/researchandcollections/findingaids/uarchives/wallerstein_FA.pdf</a:t>
                      </a:r>
                      <a:endParaRPr lang="en-US" sz="900" dirty="0">
                        <a:solidFill>
                          <a:schemeClr val="tx1">
                            <a:lumMod val="95000"/>
                            <a:lumOff val="5000"/>
                          </a:schemeClr>
                        </a:solidFill>
                      </a:endParaRPr>
                    </a:p>
                  </a:txBody>
                  <a:tcPr>
                    <a:solidFill>
                      <a:schemeClr val="bg2">
                        <a:alpha val="40000"/>
                      </a:schemeClr>
                    </a:solidFill>
                  </a:tcPr>
                </a:tc>
                <a:tc>
                  <a:txBody>
                    <a:bodyPr/>
                    <a:lstStyle/>
                    <a:p>
                      <a:endParaRPr lang="en-US" dirty="0"/>
                    </a:p>
                  </a:txBody>
                  <a:tcPr>
                    <a:solidFill>
                      <a:schemeClr val="bg2">
                        <a:alpha val="40000"/>
                      </a:schemeClr>
                    </a:solidFill>
                  </a:tcPr>
                </a:tc>
                <a:tc>
                  <a:txBody>
                    <a:bodyPr/>
                    <a:lstStyle/>
                    <a:p>
                      <a:r>
                        <a:rPr lang="en-US" sz="1200" i="1" dirty="0" smtClean="0">
                          <a:solidFill>
                            <a:schemeClr val="accent3">
                              <a:lumMod val="50000"/>
                            </a:schemeClr>
                          </a:solidFill>
                        </a:rPr>
                        <a:t>The </a:t>
                      </a:r>
                      <a:r>
                        <a:rPr lang="en-US" sz="1200" b="1" i="1" dirty="0" smtClean="0">
                          <a:solidFill>
                            <a:schemeClr val="accent3">
                              <a:lumMod val="50000"/>
                            </a:schemeClr>
                          </a:solidFill>
                        </a:rPr>
                        <a:t>Wang Collection</a:t>
                      </a:r>
                      <a:r>
                        <a:rPr lang="en-US" sz="1200" i="1" dirty="0" smtClean="0">
                          <a:solidFill>
                            <a:schemeClr val="accent3">
                              <a:lumMod val="50000"/>
                            </a:schemeClr>
                          </a:solidFill>
                        </a:rPr>
                        <a:t> was donated to the University Libraries in 2004 by Professor Yi-</a:t>
                      </a:r>
                      <a:r>
                        <a:rPr lang="en-US" sz="1200" i="1" dirty="0" err="1" smtClean="0">
                          <a:solidFill>
                            <a:schemeClr val="accent3">
                              <a:lumMod val="50000"/>
                            </a:schemeClr>
                          </a:solidFill>
                        </a:rPr>
                        <a:t>t'ung</a:t>
                      </a:r>
                      <a:r>
                        <a:rPr lang="en-US" sz="1200" i="1" dirty="0" smtClean="0">
                          <a:solidFill>
                            <a:schemeClr val="accent3">
                              <a:lumMod val="50000"/>
                            </a:schemeClr>
                          </a:solidFill>
                        </a:rPr>
                        <a:t> Wang, and is the cornerstone of the Asian Collection. The Wang Collection consists of over 4,000 volumes on Chinese history, religion, education, economics, politics, philosophy and literature. The East Asian Collection contains monographs written in Chinese, Japanese and Korean in the areas of history, literature and religion in addition to a Japanese woodblock print collection.</a:t>
                      </a:r>
                      <a:endParaRPr lang="en-US" sz="1200" b="0" i="1" kern="1200" dirty="0" smtClean="0">
                        <a:solidFill>
                          <a:schemeClr val="accent3">
                            <a:lumMod val="50000"/>
                          </a:schemeClr>
                        </a:solidFill>
                        <a:effectLst/>
                        <a:latin typeface="+mn-lt"/>
                        <a:ea typeface="+mn-ea"/>
                        <a:cs typeface="+mn-cs"/>
                      </a:endParaRPr>
                    </a:p>
                  </a:txBody>
                  <a:tcPr>
                    <a:solidFill>
                      <a:schemeClr val="bg2">
                        <a:alpha val="40000"/>
                      </a:schemeClr>
                    </a:solidFill>
                  </a:tcPr>
                </a:tc>
              </a:tr>
              <a:tr h="3612634">
                <a:tc>
                  <a:txBody>
                    <a:bodyPr/>
                    <a:lstStyle/>
                    <a:p>
                      <a:endParaRPr lang="en-US" dirty="0"/>
                    </a:p>
                  </a:txBody>
                  <a:tcPr>
                    <a:solidFill>
                      <a:schemeClr val="bg2"/>
                    </a:solidFill>
                  </a:tcPr>
                </a:tc>
                <a:tc>
                  <a:txBody>
                    <a:bodyPr/>
                    <a:lstStyle/>
                    <a:p>
                      <a:r>
                        <a:rPr lang="en-US" sz="1200" b="0" i="1" dirty="0" smtClean="0">
                          <a:solidFill>
                            <a:schemeClr val="accent3">
                              <a:lumMod val="50000"/>
                            </a:schemeClr>
                          </a:solidFill>
                        </a:rPr>
                        <a:t>This consists of several </a:t>
                      </a:r>
                      <a:r>
                        <a:rPr lang="en-US" sz="1400" b="1" i="1" dirty="0" smtClean="0">
                          <a:solidFill>
                            <a:schemeClr val="accent3">
                              <a:lumMod val="50000"/>
                            </a:schemeClr>
                          </a:solidFill>
                        </a:rPr>
                        <a:t>collections documenting the history of medicine</a:t>
                      </a:r>
                      <a:r>
                        <a:rPr lang="en-US" sz="1400" b="0" i="1" dirty="0" smtClean="0">
                          <a:solidFill>
                            <a:schemeClr val="accent3">
                              <a:lumMod val="50000"/>
                            </a:schemeClr>
                          </a:solidFill>
                        </a:rPr>
                        <a:t> </a:t>
                      </a:r>
                      <a:r>
                        <a:rPr lang="en-US" sz="1200" b="0" i="1" dirty="0" smtClean="0">
                          <a:solidFill>
                            <a:schemeClr val="accent3">
                              <a:lumMod val="50000"/>
                            </a:schemeClr>
                          </a:solidFill>
                        </a:rPr>
                        <a:t>in the Broome County area:</a:t>
                      </a:r>
                      <a:r>
                        <a:rPr lang="en-US" sz="1200" b="0" i="1" baseline="0" dirty="0" smtClean="0">
                          <a:solidFill>
                            <a:schemeClr val="accent3">
                              <a:lumMod val="50000"/>
                            </a:schemeClr>
                          </a:solidFill>
                        </a:rPr>
                        <a:t> </a:t>
                      </a:r>
                      <a:r>
                        <a:rPr lang="en-US" sz="1200" b="0" i="1" dirty="0" smtClean="0">
                          <a:solidFill>
                            <a:schemeClr val="accent3">
                              <a:lumMod val="50000"/>
                            </a:schemeClr>
                          </a:solidFill>
                        </a:rPr>
                        <a:t>Binghamton General Hospital Collection, Broome County Medical Society Records and Reference Library, Wilson Memorial Medical Center Papers (1893-1989), The Dr. Francis Gilroy Papers (1910-2006), Frank Dyer Papers (1900-1950).</a:t>
                      </a:r>
                    </a:p>
                    <a:p>
                      <a:r>
                        <a:rPr lang="en-US" sz="900" b="0" i="0" dirty="0" smtClean="0">
                          <a:solidFill>
                            <a:schemeClr val="tx1">
                              <a:lumMod val="95000"/>
                              <a:lumOff val="5000"/>
                            </a:schemeClr>
                          </a:solidFill>
                        </a:rPr>
                        <a:t>Excerpt</a:t>
                      </a:r>
                      <a:r>
                        <a:rPr lang="en-US" sz="900" b="0" i="0" baseline="0" dirty="0" smtClean="0">
                          <a:solidFill>
                            <a:schemeClr val="tx1">
                              <a:lumMod val="95000"/>
                              <a:lumOff val="5000"/>
                            </a:schemeClr>
                          </a:solidFill>
                        </a:rPr>
                        <a:t> from– </a:t>
                      </a:r>
                    </a:p>
                    <a:p>
                      <a:r>
                        <a:rPr lang="en-US" sz="900" b="0" i="0" dirty="0" smtClean="0">
                          <a:solidFill>
                            <a:schemeClr val="tx1">
                              <a:lumMod val="95000"/>
                              <a:lumOff val="5000"/>
                            </a:schemeClr>
                          </a:solidFill>
                        </a:rPr>
                        <a:t>http://www.binghamton.edu/libraries/special-collections/researchandcollections/manuscripts.html</a:t>
                      </a:r>
                    </a:p>
                  </a:txBody>
                  <a:tcPr>
                    <a:solidFill>
                      <a:schemeClr val="bg2"/>
                    </a:solidFill>
                  </a:tcPr>
                </a:tc>
                <a:tc>
                  <a:txBody>
                    <a:bodyPr/>
                    <a:lstStyle/>
                    <a:p>
                      <a:endParaRPr lang="en-US" dirty="0"/>
                    </a:p>
                  </a:txBody>
                  <a:tcPr>
                    <a:solidFill>
                      <a:schemeClr val="bg2"/>
                    </a:solidFill>
                  </a:tcPr>
                </a:tc>
                <a:tc>
                  <a:txBody>
                    <a:bodyPr/>
                    <a:lstStyle/>
                    <a:p>
                      <a:r>
                        <a:rPr lang="en-US" sz="1200" b="1" i="1" dirty="0" smtClean="0">
                          <a:solidFill>
                            <a:schemeClr val="accent3">
                              <a:lumMod val="50000"/>
                            </a:schemeClr>
                          </a:solidFill>
                        </a:rPr>
                        <a:t>[Al] </a:t>
                      </a:r>
                      <a:r>
                        <a:rPr lang="en-US" sz="1200" b="1" i="1" dirty="0" err="1" smtClean="0">
                          <a:solidFill>
                            <a:schemeClr val="accent3">
                              <a:lumMod val="50000"/>
                            </a:schemeClr>
                          </a:solidFill>
                        </a:rPr>
                        <a:t>Dekin</a:t>
                      </a:r>
                      <a:r>
                        <a:rPr lang="en-US" sz="1200" i="1" dirty="0" smtClean="0">
                          <a:solidFill>
                            <a:schemeClr val="accent3">
                              <a:lumMod val="50000"/>
                            </a:schemeClr>
                          </a:solidFill>
                        </a:rPr>
                        <a:t>…conducted archaeological research in advance of construction of the Trans-Alaska Oil Pipeline for the University of Alaska, Fairbanks, before joining the faculty at Binghamton in 1976. Well known for his work assessing the archaeological, historical and cultural resources damage caused by the Exxon Valdez oil spill for the U.S. Department of Agriculture Forest Service, </a:t>
                      </a:r>
                      <a:r>
                        <a:rPr lang="en-US" sz="1200" i="1" dirty="0" err="1" smtClean="0">
                          <a:solidFill>
                            <a:schemeClr val="accent3">
                              <a:lumMod val="50000"/>
                            </a:schemeClr>
                          </a:solidFill>
                        </a:rPr>
                        <a:t>Dekin</a:t>
                      </a:r>
                      <a:r>
                        <a:rPr lang="en-US" sz="1200" i="1" dirty="0" smtClean="0">
                          <a:solidFill>
                            <a:schemeClr val="accent3">
                              <a:lumMod val="50000"/>
                            </a:schemeClr>
                          </a:solidFill>
                        </a:rPr>
                        <a:t> served as director of the Public Archaeology Facility for 11 years.</a:t>
                      </a:r>
                    </a:p>
                    <a:p>
                      <a:r>
                        <a:rPr lang="en-US" sz="900" i="0" dirty="0" smtClean="0">
                          <a:solidFill>
                            <a:schemeClr val="tx1">
                              <a:lumMod val="95000"/>
                              <a:lumOff val="5000"/>
                            </a:schemeClr>
                          </a:solidFill>
                        </a:rPr>
                        <a:t>Excerpt from-- http://www2.binghamton.edu/news/inside/news.html?issue=2010feb04&amp;id=3</a:t>
                      </a:r>
                      <a:endParaRPr lang="en-US" sz="900" i="0" dirty="0">
                        <a:solidFill>
                          <a:schemeClr val="tx1">
                            <a:lumMod val="95000"/>
                            <a:lumOff val="5000"/>
                          </a:schemeClr>
                        </a:solidFill>
                      </a:endParaRPr>
                    </a:p>
                  </a:txBody>
                  <a:tcPr>
                    <a:solidFill>
                      <a:schemeClr val="bg2"/>
                    </a:solidFill>
                  </a:tcPr>
                </a:tc>
              </a:tr>
            </a:tbl>
          </a:graphicData>
        </a:graphic>
      </p:graphicFrame>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65017"/>
            <a:ext cx="1981200" cy="2611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0148"/>
          <a:stretch/>
        </p:blipFill>
        <p:spPr bwMode="auto">
          <a:xfrm>
            <a:off x="53338" y="4378216"/>
            <a:ext cx="2209801"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886200"/>
            <a:ext cx="1884892"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8481" y="1038356"/>
            <a:ext cx="2138411" cy="1884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97356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21176954"/>
              </p:ext>
            </p:extLst>
          </p:nvPr>
        </p:nvGraphicFramePr>
        <p:xfrm>
          <a:off x="38100" y="1"/>
          <a:ext cx="9067800" cy="6920577"/>
        </p:xfrm>
        <a:graphic>
          <a:graphicData uri="http://schemas.openxmlformats.org/drawingml/2006/table">
            <a:tbl>
              <a:tblPr firstRow="1" bandRow="1">
                <a:tableStyleId>{69C7853C-536D-4A76-A0AE-DD22124D55A5}</a:tableStyleId>
              </a:tblPr>
              <a:tblGrid>
                <a:gridCol w="2266950"/>
                <a:gridCol w="2266950"/>
                <a:gridCol w="2266950"/>
                <a:gridCol w="2266950"/>
              </a:tblGrid>
              <a:tr h="455581">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accent2">
                              <a:lumMod val="50000"/>
                            </a:schemeClr>
                          </a:solidFill>
                          <a:latin typeface="Adobe Garamond Pro" pitchFamily="18" charset="0"/>
                        </a:rPr>
                        <a:t>Collections of Interest</a:t>
                      </a:r>
                    </a:p>
                  </a:txBody>
                  <a:tcPr>
                    <a:solidFill>
                      <a:schemeClr val="accent4">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789783">
                <a:tc>
                  <a:txBody>
                    <a:bodyPr/>
                    <a:lstStyle/>
                    <a:p>
                      <a:endParaRPr lang="en-US" dirty="0"/>
                    </a:p>
                  </a:txBody>
                  <a:tcPr>
                    <a:solidFill>
                      <a:schemeClr val="bg2">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kern="1200" dirty="0" smtClean="0">
                          <a:solidFill>
                            <a:schemeClr val="accent3">
                              <a:lumMod val="50000"/>
                            </a:schemeClr>
                          </a:solidFill>
                          <a:effectLst/>
                          <a:latin typeface="+mn-lt"/>
                          <a:ea typeface="+mn-ea"/>
                          <a:cs typeface="+mn-cs"/>
                        </a:rPr>
                        <a:t>Vera </a:t>
                      </a:r>
                      <a:r>
                        <a:rPr lang="en-US" sz="1400" b="1" i="1" kern="1200" dirty="0" err="1" smtClean="0">
                          <a:solidFill>
                            <a:schemeClr val="accent3">
                              <a:lumMod val="50000"/>
                            </a:schemeClr>
                          </a:solidFill>
                          <a:effectLst/>
                          <a:latin typeface="+mn-lt"/>
                          <a:ea typeface="+mn-ea"/>
                          <a:cs typeface="+mn-cs"/>
                        </a:rPr>
                        <a:t>Beaudin</a:t>
                      </a:r>
                      <a:r>
                        <a:rPr lang="en-US" sz="1400" b="1" i="1" kern="1200" dirty="0" smtClean="0">
                          <a:solidFill>
                            <a:schemeClr val="accent3">
                              <a:lumMod val="50000"/>
                            </a:schemeClr>
                          </a:solidFill>
                          <a:effectLst/>
                          <a:latin typeface="+mn-lt"/>
                          <a:ea typeface="+mn-ea"/>
                          <a:cs typeface="+mn-cs"/>
                        </a:rPr>
                        <a:t> </a:t>
                      </a:r>
                      <a:r>
                        <a:rPr lang="en-US" sz="1400" b="1" i="1" kern="1200" dirty="0" err="1" smtClean="0">
                          <a:solidFill>
                            <a:schemeClr val="accent3">
                              <a:lumMod val="50000"/>
                            </a:schemeClr>
                          </a:solidFill>
                          <a:effectLst/>
                          <a:latin typeface="+mn-lt"/>
                          <a:ea typeface="+mn-ea"/>
                          <a:cs typeface="+mn-cs"/>
                        </a:rPr>
                        <a:t>Saeedpour</a:t>
                      </a:r>
                      <a:r>
                        <a:rPr lang="en-US" sz="1400" b="0" i="1" kern="1200" dirty="0" smtClean="0">
                          <a:solidFill>
                            <a:schemeClr val="accent3">
                              <a:lumMod val="50000"/>
                            </a:schemeClr>
                          </a:solidFill>
                          <a:effectLst/>
                          <a:latin typeface="+mn-lt"/>
                          <a:ea typeface="+mn-ea"/>
                          <a:cs typeface="+mn-cs"/>
                        </a:rPr>
                        <a:t> </a:t>
                      </a:r>
                      <a:r>
                        <a:rPr lang="en-US" sz="1200" b="0" i="1" kern="1200" dirty="0" smtClean="0">
                          <a:solidFill>
                            <a:schemeClr val="accent3">
                              <a:lumMod val="50000"/>
                            </a:schemeClr>
                          </a:solidFill>
                          <a:effectLst/>
                          <a:latin typeface="+mn-lt"/>
                          <a:ea typeface="+mn-ea"/>
                          <a:cs typeface="+mn-cs"/>
                        </a:rPr>
                        <a:t>started the Kurdish Heritage Foundation, Kurdish Library and Kurdish Museum all out of her home in Brooklyn, NY in the early 1980s. The evolution of the library/museum is evident through her correspondences with politicians, universities, Kurdish friends, writers, and people of all different backgrounds. </a:t>
                      </a:r>
                      <a:endParaRPr lang="en-US" sz="1200" i="1" dirty="0" smtClean="0">
                        <a:solidFill>
                          <a:schemeClr val="accent3">
                            <a:lumMod val="50000"/>
                          </a:schemeClr>
                        </a:solidFill>
                      </a:endParaRPr>
                    </a:p>
                    <a:p>
                      <a:r>
                        <a:rPr lang="en-US" sz="1000" dirty="0" smtClean="0">
                          <a:solidFill>
                            <a:schemeClr val="accent3">
                              <a:lumMod val="50000"/>
                            </a:schemeClr>
                          </a:solidFill>
                        </a:rPr>
                        <a:t>Excerpt from-- </a:t>
                      </a:r>
                      <a:r>
                        <a:rPr lang="en-US" sz="1000" dirty="0" smtClean="0">
                          <a:solidFill>
                            <a:schemeClr val="tx1">
                              <a:lumMod val="95000"/>
                              <a:lumOff val="5000"/>
                            </a:schemeClr>
                          </a:solidFill>
                        </a:rPr>
                        <a:t>http://128.226.37.53/index.php?p=collections/controlcard&amp;id=26</a:t>
                      </a:r>
                      <a:endParaRPr lang="en-US" sz="1000" dirty="0">
                        <a:solidFill>
                          <a:schemeClr val="tx1">
                            <a:lumMod val="95000"/>
                            <a:lumOff val="5000"/>
                          </a:schemeClr>
                        </a:solidFill>
                      </a:endParaRPr>
                    </a:p>
                  </a:txBody>
                  <a:tcPr>
                    <a:solidFill>
                      <a:schemeClr val="bg2">
                        <a:alpha val="40000"/>
                      </a:schemeClr>
                    </a:solidFill>
                  </a:tcPr>
                </a:tc>
                <a:tc>
                  <a:txBody>
                    <a:bodyPr/>
                    <a:lstStyle/>
                    <a:p>
                      <a:endParaRPr lang="en-US" dirty="0"/>
                    </a:p>
                  </a:txBody>
                  <a:tcPr>
                    <a:solidFill>
                      <a:schemeClr val="bg2">
                        <a:alpha val="40000"/>
                      </a:schemeClr>
                    </a:solidFill>
                  </a:tcPr>
                </a:tc>
                <a:tc>
                  <a:txBody>
                    <a:bodyPr/>
                    <a:lstStyle/>
                    <a:p>
                      <a:r>
                        <a:rPr lang="en-US" sz="1400" b="1" i="1" kern="1200" dirty="0" smtClean="0">
                          <a:solidFill>
                            <a:schemeClr val="accent3">
                              <a:lumMod val="50000"/>
                            </a:schemeClr>
                          </a:solidFill>
                          <a:effectLst/>
                          <a:latin typeface="+mn-lt"/>
                          <a:ea typeface="+mn-ea"/>
                          <a:cs typeface="+mn-cs"/>
                        </a:rPr>
                        <a:t>Grace Burkholder </a:t>
                      </a:r>
                      <a:r>
                        <a:rPr lang="en-US" sz="1200" b="0" i="1" kern="1200" dirty="0" smtClean="0">
                          <a:solidFill>
                            <a:schemeClr val="accent3">
                              <a:lumMod val="50000"/>
                            </a:schemeClr>
                          </a:solidFill>
                          <a:effectLst/>
                          <a:latin typeface="+mn-lt"/>
                          <a:ea typeface="+mn-ea"/>
                          <a:cs typeface="+mn-cs"/>
                        </a:rPr>
                        <a:t>became famous in the field of Near Eastern archaeology for discoveries she made while serving as a teacher at Aramco during the 1950s and ‘60s. She found pottery from the fifth millennium B.C. that proved the Mesopotamian </a:t>
                      </a:r>
                      <a:r>
                        <a:rPr lang="en-US" sz="1200" b="0" i="1" kern="1200" dirty="0" err="1" smtClean="0">
                          <a:solidFill>
                            <a:schemeClr val="accent3">
                              <a:lumMod val="50000"/>
                            </a:schemeClr>
                          </a:solidFill>
                          <a:effectLst/>
                          <a:latin typeface="+mn-lt"/>
                          <a:ea typeface="+mn-ea"/>
                          <a:cs typeface="+mn-cs"/>
                        </a:rPr>
                        <a:t>Ubaid</a:t>
                      </a:r>
                      <a:r>
                        <a:rPr lang="en-US" sz="1200" b="0" i="1" kern="1200" dirty="0" smtClean="0">
                          <a:solidFill>
                            <a:schemeClr val="accent3">
                              <a:lumMod val="50000"/>
                            </a:schemeClr>
                          </a:solidFill>
                          <a:effectLst/>
                          <a:latin typeface="+mn-lt"/>
                          <a:ea typeface="+mn-ea"/>
                          <a:cs typeface="+mn-cs"/>
                        </a:rPr>
                        <a:t> culture extended farther into the Arabian desert than had been known. </a:t>
                      </a:r>
                    </a:p>
                    <a:p>
                      <a:r>
                        <a:rPr lang="en-US" sz="900" b="0" i="0" kern="1200" dirty="0" smtClean="0">
                          <a:solidFill>
                            <a:schemeClr val="accent3">
                              <a:lumMod val="50000"/>
                            </a:schemeClr>
                          </a:solidFill>
                          <a:effectLst/>
                          <a:latin typeface="+mn-lt"/>
                          <a:ea typeface="+mn-ea"/>
                          <a:cs typeface="+mn-cs"/>
                        </a:rPr>
                        <a:t>--excerpt</a:t>
                      </a:r>
                      <a:r>
                        <a:rPr lang="en-US" sz="900" b="0" i="0" kern="1200" baseline="0" dirty="0" smtClean="0">
                          <a:solidFill>
                            <a:schemeClr val="accent3">
                              <a:lumMod val="50000"/>
                            </a:schemeClr>
                          </a:solidFill>
                          <a:effectLst/>
                          <a:latin typeface="+mn-lt"/>
                          <a:ea typeface="+mn-ea"/>
                          <a:cs typeface="+mn-cs"/>
                        </a:rPr>
                        <a:t> from </a:t>
                      </a:r>
                      <a:r>
                        <a:rPr lang="en-US" sz="900" dirty="0" smtClean="0"/>
                        <a:t>http://www.aramcoexpats.com/articles/category/community/page/123/</a:t>
                      </a:r>
                      <a:endParaRPr lang="en-US" sz="900" i="1" dirty="0">
                        <a:solidFill>
                          <a:schemeClr val="accent3">
                            <a:lumMod val="50000"/>
                          </a:schemeClr>
                        </a:solidFill>
                      </a:endParaRPr>
                    </a:p>
                  </a:txBody>
                  <a:tcPr>
                    <a:solidFill>
                      <a:schemeClr val="bg2">
                        <a:alpha val="40000"/>
                      </a:schemeClr>
                    </a:solidFill>
                  </a:tcPr>
                </a:tc>
              </a:tr>
              <a:tr h="3612634">
                <a:tc>
                  <a:txBody>
                    <a:bodyPr/>
                    <a:lstStyle/>
                    <a:p>
                      <a:endParaRPr lang="en-US" dirty="0"/>
                    </a:p>
                  </a:txBody>
                  <a:tcPr>
                    <a:solidFill>
                      <a:schemeClr val="bg2"/>
                    </a:solidFill>
                  </a:tcPr>
                </a:tc>
                <a:tc>
                  <a:txBody>
                    <a:bodyPr/>
                    <a:lstStyle/>
                    <a:p>
                      <a:r>
                        <a:rPr lang="en-US" sz="1200" b="0" i="1" kern="1200" dirty="0" smtClean="0">
                          <a:solidFill>
                            <a:schemeClr val="accent3">
                              <a:lumMod val="50000"/>
                            </a:schemeClr>
                          </a:solidFill>
                          <a:effectLst/>
                          <a:latin typeface="+mn-lt"/>
                          <a:ea typeface="+mn-ea"/>
                          <a:cs typeface="+mn-cs"/>
                        </a:rPr>
                        <a:t>The volumes in the </a:t>
                      </a:r>
                      <a:r>
                        <a:rPr lang="en-US" sz="1400" b="1" i="1" kern="1200" dirty="0" smtClean="0">
                          <a:solidFill>
                            <a:schemeClr val="accent3">
                              <a:lumMod val="50000"/>
                            </a:schemeClr>
                          </a:solidFill>
                          <a:effectLst/>
                          <a:latin typeface="+mn-lt"/>
                          <a:ea typeface="+mn-ea"/>
                          <a:cs typeface="+mn-cs"/>
                        </a:rPr>
                        <a:t>Haggerty Collection</a:t>
                      </a:r>
                      <a:r>
                        <a:rPr lang="en-US" sz="1200" b="0" i="1" kern="1200" dirty="0" smtClean="0">
                          <a:solidFill>
                            <a:schemeClr val="accent3">
                              <a:lumMod val="50000"/>
                            </a:schemeClr>
                          </a:solidFill>
                          <a:effectLst/>
                          <a:latin typeface="+mn-lt"/>
                          <a:ea typeface="+mn-ea"/>
                          <a:cs typeface="+mn-cs"/>
                        </a:rPr>
                        <a:t> are concerned with French and, to a lesser degree, other European nations' colonies and spheres of influence in all parts of the world in the period 1500 to 1960. The heart of the collection is material relating to colonial Africa and Asia. There are some 5,000 volumes concerned with North Africa, Sub-Saharan Africa, and, to a lesser extent, Africa in general. </a:t>
                      </a:r>
                    </a:p>
                    <a:p>
                      <a:r>
                        <a:rPr lang="en-US" sz="1000" b="0" i="0" kern="1200" dirty="0" smtClean="0">
                          <a:solidFill>
                            <a:schemeClr val="accent3">
                              <a:lumMod val="50000"/>
                            </a:schemeClr>
                          </a:solidFill>
                          <a:effectLst/>
                          <a:latin typeface="+mn-lt"/>
                          <a:ea typeface="+mn-ea"/>
                          <a:cs typeface="+mn-cs"/>
                        </a:rPr>
                        <a:t>Excerpt from--  </a:t>
                      </a:r>
                      <a:r>
                        <a:rPr lang="en-US" sz="1000" dirty="0" smtClean="0"/>
                        <a:t>http://www.binghamton.edu/libraries/special-collections/researchandcollections/haggerty.html#about</a:t>
                      </a:r>
                      <a:endParaRPr lang="en-US" sz="1000" i="1" dirty="0">
                        <a:solidFill>
                          <a:schemeClr val="accent3">
                            <a:lumMod val="50000"/>
                          </a:schemeClr>
                        </a:solidFill>
                      </a:endParaRPr>
                    </a:p>
                  </a:txBody>
                  <a:tcPr>
                    <a:solidFill>
                      <a:schemeClr val="bg2"/>
                    </a:solidFill>
                  </a:tcPr>
                </a:tc>
                <a:tc>
                  <a:txBody>
                    <a:bodyPr/>
                    <a:lstStyle/>
                    <a:p>
                      <a:endParaRPr lang="en-US" dirty="0"/>
                    </a:p>
                  </a:txBody>
                  <a:tcPr>
                    <a:solidFill>
                      <a:schemeClr val="bg2"/>
                    </a:solidFill>
                  </a:tcPr>
                </a:tc>
                <a:tc>
                  <a:txBody>
                    <a:bodyPr/>
                    <a:lstStyle/>
                    <a:p>
                      <a:r>
                        <a:rPr lang="en-US" sz="1400" b="0" i="1" kern="1200" dirty="0" smtClean="0">
                          <a:solidFill>
                            <a:schemeClr val="accent3">
                              <a:lumMod val="50000"/>
                            </a:schemeClr>
                          </a:solidFill>
                          <a:effectLst/>
                          <a:latin typeface="+mn-lt"/>
                          <a:ea typeface="+mn-ea"/>
                          <a:cs typeface="+mn-cs"/>
                        </a:rPr>
                        <a:t>The </a:t>
                      </a:r>
                      <a:r>
                        <a:rPr lang="en-US" sz="1400" b="1" i="1" kern="1200" dirty="0" smtClean="0">
                          <a:solidFill>
                            <a:schemeClr val="accent3">
                              <a:lumMod val="50000"/>
                            </a:schemeClr>
                          </a:solidFill>
                          <a:effectLst/>
                          <a:latin typeface="+mn-lt"/>
                          <a:ea typeface="+mn-ea"/>
                          <a:cs typeface="+mn-cs"/>
                        </a:rPr>
                        <a:t>Institute for Development Anthropology (IDA) </a:t>
                      </a:r>
                      <a:r>
                        <a:rPr lang="en-US" sz="1200" b="0" i="1" kern="1200" dirty="0" smtClean="0">
                          <a:solidFill>
                            <a:schemeClr val="accent3">
                              <a:lumMod val="50000"/>
                            </a:schemeClr>
                          </a:solidFill>
                          <a:effectLst/>
                          <a:latin typeface="+mn-lt"/>
                          <a:ea typeface="+mn-ea"/>
                          <a:cs typeface="+mn-cs"/>
                        </a:rPr>
                        <a:t>was founded in 1976 by Binghamton University Professor Michael Horowitz with colleagues Professor David </a:t>
                      </a:r>
                      <a:r>
                        <a:rPr lang="en-US" sz="1200" b="0" i="1" kern="1200" dirty="0" err="1" smtClean="0">
                          <a:solidFill>
                            <a:schemeClr val="accent3">
                              <a:lumMod val="50000"/>
                            </a:schemeClr>
                          </a:solidFill>
                          <a:effectLst/>
                          <a:latin typeface="+mn-lt"/>
                          <a:ea typeface="+mn-ea"/>
                          <a:cs typeface="+mn-cs"/>
                        </a:rPr>
                        <a:t>Brokensha</a:t>
                      </a:r>
                      <a:r>
                        <a:rPr lang="en-US" sz="1200" b="0" i="1" kern="1200" dirty="0" smtClean="0">
                          <a:solidFill>
                            <a:schemeClr val="accent3">
                              <a:lumMod val="50000"/>
                            </a:schemeClr>
                          </a:solidFill>
                          <a:effectLst/>
                          <a:latin typeface="+mn-lt"/>
                          <a:ea typeface="+mn-ea"/>
                          <a:cs typeface="+mn-cs"/>
                        </a:rPr>
                        <a:t> of Oxford University and Thayer Scudder of the California Institute of Technology. For over twenty years this private non-profit research institute worked in countries throughout South America, the Caribbean, Africa (North Africa and Sub-Saharan countries), the Middle East, Asia, and the Pacific Rim.</a:t>
                      </a:r>
                    </a:p>
                    <a:p>
                      <a:r>
                        <a:rPr lang="en-US" sz="1000" b="0" i="0" kern="1200" dirty="0" smtClean="0">
                          <a:solidFill>
                            <a:schemeClr val="accent3">
                              <a:lumMod val="50000"/>
                            </a:schemeClr>
                          </a:solidFill>
                          <a:effectLst/>
                          <a:latin typeface="+mn-lt"/>
                          <a:ea typeface="+mn-ea"/>
                          <a:cs typeface="+mn-cs"/>
                        </a:rPr>
                        <a:t>Except from-- </a:t>
                      </a:r>
                      <a:r>
                        <a:rPr lang="en-US" sz="1000" dirty="0" smtClean="0"/>
                        <a:t>http://www.clir.org/hiddencollections/registry/hc.0370</a:t>
                      </a:r>
                      <a:endParaRPr lang="en-US" sz="1000" i="1" dirty="0">
                        <a:solidFill>
                          <a:schemeClr val="accent3">
                            <a:lumMod val="50000"/>
                          </a:schemeClr>
                        </a:solidFill>
                      </a:endParaRPr>
                    </a:p>
                  </a:txBody>
                  <a:tcPr>
                    <a:solidFill>
                      <a:schemeClr val="bg2"/>
                    </a:solidFill>
                  </a:tcPr>
                </a:tc>
              </a:tr>
            </a:tbl>
          </a:graphicData>
        </a:graphic>
      </p:graphicFrame>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324" y="570961"/>
            <a:ext cx="1744076" cy="2705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14800"/>
            <a:ext cx="2265218"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1" y="4114800"/>
            <a:ext cx="2255519"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86" y="1033907"/>
            <a:ext cx="2249214" cy="157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8529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009175">
            <a:off x="1445390" y="-634428"/>
            <a:ext cx="7602537" cy="77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Users\lvega\Desktop\kurdishfindingai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97929">
            <a:off x="354896" y="1295400"/>
            <a:ext cx="5034146" cy="41767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TextBox 3"/>
          <p:cNvSpPr txBox="1"/>
          <p:nvPr/>
        </p:nvSpPr>
        <p:spPr>
          <a:xfrm>
            <a:off x="3580394" y="438090"/>
            <a:ext cx="1220206" cy="400110"/>
          </a:xfrm>
          <a:prstGeom prst="rect">
            <a:avLst/>
          </a:prstGeom>
          <a:solidFill>
            <a:schemeClr val="accent2">
              <a:lumMod val="50000"/>
            </a:schemeClr>
          </a:solidFill>
        </p:spPr>
        <p:txBody>
          <a:bodyPr wrap="none" rtlCol="0">
            <a:spAutoFit/>
          </a:bodyPr>
          <a:lstStyle/>
          <a:p>
            <a:r>
              <a:rPr lang="en-US" sz="2000" i="1" dirty="0" smtClean="0">
                <a:solidFill>
                  <a:schemeClr val="bg1"/>
                </a:solidFill>
                <a:latin typeface="Adobe Garamond Pro Bold" pitchFamily="18" charset="0"/>
              </a:rPr>
              <a:t>171 pages</a:t>
            </a:r>
            <a:endParaRPr lang="en-US" sz="2000" i="1" dirty="0">
              <a:solidFill>
                <a:schemeClr val="bg1"/>
              </a:solidFill>
              <a:latin typeface="Adobe Garamond Pro Bold" pitchFamily="18" charset="0"/>
            </a:endParaRPr>
          </a:p>
        </p:txBody>
      </p:sp>
      <p:pic>
        <p:nvPicPr>
          <p:cNvPr id="3075" name="Picture 3" descr="C:\Users\lvega\Desktop\kurdishfindingaid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0588">
            <a:off x="5706515" y="2439462"/>
            <a:ext cx="2942373" cy="41681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15733">
            <a:off x="5178441" y="453370"/>
            <a:ext cx="3061362" cy="17638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6" name="Rounded Rectangle 5"/>
          <p:cNvSpPr/>
          <p:nvPr/>
        </p:nvSpPr>
        <p:spPr>
          <a:xfrm>
            <a:off x="-184555" y="5791200"/>
            <a:ext cx="9480955" cy="609600"/>
          </a:xfrm>
          <a:prstGeom prst="round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81000" y="5867400"/>
            <a:ext cx="8686800" cy="415498"/>
          </a:xfrm>
          <a:prstGeom prst="rect">
            <a:avLst/>
          </a:prstGeom>
        </p:spPr>
        <p:txBody>
          <a:bodyPr wrap="square">
            <a:spAutoFit/>
          </a:bodyPr>
          <a:lstStyle/>
          <a:p>
            <a:r>
              <a:rPr lang="en-US" sz="2100" dirty="0">
                <a:solidFill>
                  <a:schemeClr val="bg1"/>
                </a:solidFill>
                <a:latin typeface="Adobe Garamond Pro Bold" pitchFamily="18" charset="0"/>
              </a:rPr>
              <a:t>Vera </a:t>
            </a:r>
            <a:r>
              <a:rPr lang="en-US" sz="2100" dirty="0" err="1">
                <a:solidFill>
                  <a:schemeClr val="bg1"/>
                </a:solidFill>
                <a:latin typeface="Adobe Garamond Pro Bold" pitchFamily="18" charset="0"/>
              </a:rPr>
              <a:t>Beaudin</a:t>
            </a:r>
            <a:r>
              <a:rPr lang="en-US" sz="2100" dirty="0">
                <a:solidFill>
                  <a:schemeClr val="bg1"/>
                </a:solidFill>
                <a:latin typeface="Adobe Garamond Pro Bold" pitchFamily="18" charset="0"/>
              </a:rPr>
              <a:t> </a:t>
            </a:r>
            <a:r>
              <a:rPr lang="en-US" sz="2100" dirty="0" err="1">
                <a:solidFill>
                  <a:schemeClr val="bg1"/>
                </a:solidFill>
                <a:latin typeface="Adobe Garamond Pro Bold" pitchFamily="18" charset="0"/>
              </a:rPr>
              <a:t>Saeedpour</a:t>
            </a:r>
            <a:r>
              <a:rPr lang="en-US" sz="2100" dirty="0">
                <a:solidFill>
                  <a:schemeClr val="bg1"/>
                </a:solidFill>
                <a:latin typeface="Adobe Garamond Pro Bold" pitchFamily="18" charset="0"/>
              </a:rPr>
              <a:t> Kurdish Library &amp; Museum Collection Finding Aid</a:t>
            </a:r>
          </a:p>
        </p:txBody>
      </p:sp>
      <p:sp>
        <p:nvSpPr>
          <p:cNvPr id="2" name="TextBox 1"/>
          <p:cNvSpPr txBox="1"/>
          <p:nvPr/>
        </p:nvSpPr>
        <p:spPr>
          <a:xfrm>
            <a:off x="183317" y="76200"/>
            <a:ext cx="3422027" cy="1292662"/>
          </a:xfrm>
          <a:prstGeom prst="rect">
            <a:avLst/>
          </a:prstGeom>
          <a:noFill/>
        </p:spPr>
        <p:txBody>
          <a:bodyPr wrap="none" rtlCol="0">
            <a:spAutoFit/>
          </a:bodyPr>
          <a:lstStyle/>
          <a:p>
            <a:r>
              <a:rPr lang="en-US" sz="2000" dirty="0" smtClean="0">
                <a:solidFill>
                  <a:schemeClr val="accent2">
                    <a:lumMod val="75000"/>
                  </a:schemeClr>
                </a:solidFill>
                <a:effectLst>
                  <a:outerShdw blurRad="38100" dist="38100" dir="2700000" algn="tl">
                    <a:srgbClr val="000000">
                      <a:alpha val="43137"/>
                    </a:srgbClr>
                  </a:outerShdw>
                </a:effectLst>
                <a:latin typeface="Adobe Garamond Pro Bold" pitchFamily="18" charset="0"/>
              </a:rPr>
              <a:t>What is a </a:t>
            </a:r>
          </a:p>
          <a:p>
            <a:r>
              <a:rPr lang="en-US" sz="4000" dirty="0" smtClean="0">
                <a:solidFill>
                  <a:schemeClr val="accent2">
                    <a:lumMod val="75000"/>
                  </a:schemeClr>
                </a:solidFill>
                <a:effectLst>
                  <a:outerShdw blurRad="38100" dist="38100" dir="2700000" algn="tl">
                    <a:srgbClr val="000000">
                      <a:alpha val="43137"/>
                    </a:srgbClr>
                  </a:outerShdw>
                </a:effectLst>
                <a:latin typeface="Adobe Garamond Pro Bold" pitchFamily="18" charset="0"/>
              </a:rPr>
              <a:t>Finding Aid ?</a:t>
            </a:r>
          </a:p>
          <a:p>
            <a:r>
              <a:rPr lang="en-US" dirty="0" smtClean="0">
                <a:effectLst>
                  <a:outerShdw blurRad="38100" dist="38100" dir="2700000" algn="tl">
                    <a:srgbClr val="000000">
                      <a:alpha val="43137"/>
                    </a:srgbClr>
                  </a:outerShdw>
                </a:effectLst>
                <a:latin typeface="Adobe Garamond Pro Bold" pitchFamily="18" charset="0"/>
              </a:rPr>
              <a:t>Instructing Anthropology Courses</a:t>
            </a:r>
            <a:endParaRPr lang="en-US" dirty="0">
              <a:effectLst>
                <a:outerShdw blurRad="38100" dist="38100" dir="2700000" algn="tl">
                  <a:srgbClr val="000000">
                    <a:alpha val="43137"/>
                  </a:srgbClr>
                </a:outerShdw>
              </a:effectLst>
              <a:latin typeface="Adobe Garamond Pro Bold" pitchFamily="18" charset="0"/>
            </a:endParaRPr>
          </a:p>
        </p:txBody>
      </p:sp>
    </p:spTree>
    <p:extLst>
      <p:ext uri="{BB962C8B-B14F-4D97-AF65-F5344CB8AC3E}">
        <p14:creationId xmlns:p14="http://schemas.microsoft.com/office/powerpoint/2010/main" val="9963926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24495">
            <a:off x="1239723" y="182838"/>
            <a:ext cx="7602537" cy="77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Users\lvega\Desktop\deangekojpg-6715ca5a8942b5de_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675" y="457200"/>
            <a:ext cx="5486400" cy="3822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16675" y="4343400"/>
            <a:ext cx="8063345" cy="2000548"/>
          </a:xfrm>
          <a:prstGeom prst="rect">
            <a:avLst/>
          </a:prstGeom>
        </p:spPr>
        <p:txBody>
          <a:bodyPr wrap="square">
            <a:spAutoFit/>
          </a:bodyPr>
          <a:lstStyle/>
          <a:p>
            <a:r>
              <a:rPr lang="en-US" sz="1200" dirty="0">
                <a:latin typeface="Adobe Garamond Pro Bold" pitchFamily="18" charset="0"/>
              </a:rPr>
              <a:t>David </a:t>
            </a:r>
            <a:r>
              <a:rPr lang="en-US" sz="1200" dirty="0" err="1">
                <a:latin typeface="Adobe Garamond Pro Bold" pitchFamily="18" charset="0"/>
              </a:rPr>
              <a:t>Lassman</a:t>
            </a:r>
            <a:r>
              <a:rPr lang="en-US" sz="1200" dirty="0">
                <a:latin typeface="Adobe Garamond Pro Bold" pitchFamily="18" charset="0"/>
              </a:rPr>
              <a:t>/The Post-Standard, file photo, </a:t>
            </a:r>
            <a:r>
              <a:rPr lang="en-US" sz="1200" dirty="0" smtClean="0">
                <a:latin typeface="Adobe Garamond Pro Bold" pitchFamily="18" charset="0"/>
              </a:rPr>
              <a:t>1998</a:t>
            </a:r>
          </a:p>
          <a:p>
            <a:endParaRPr lang="en-US" sz="1200" dirty="0" smtClean="0">
              <a:latin typeface="Adobe Garamond Pro Bold" pitchFamily="18" charset="0"/>
            </a:endParaRPr>
          </a:p>
          <a:p>
            <a:r>
              <a:rPr lang="en-US" sz="2000" dirty="0" smtClean="0">
                <a:latin typeface="Adobe Garamond Pro Bold" pitchFamily="18" charset="0"/>
              </a:rPr>
              <a:t>Gordon </a:t>
            </a:r>
            <a:r>
              <a:rPr lang="en-US" sz="2000" dirty="0" err="1">
                <a:latin typeface="Adobe Garamond Pro Bold" pitchFamily="18" charset="0"/>
              </a:rPr>
              <a:t>DeAngelo</a:t>
            </a:r>
            <a:r>
              <a:rPr lang="en-US" sz="2000" dirty="0">
                <a:latin typeface="Adobe Garamond Pro Bold" pitchFamily="18" charset="0"/>
              </a:rPr>
              <a:t> (left), a retired landscape architect and amateur archaeologist, shows students how to use a piece of survey equipment at the Salt Museum in Onondaga Lake Park in 1998. Kids were (from left) Michael Payne, 10, of Utica; Matthew Richards, 9, of East Syracuse, and Jacob Johnson, 8, of Granby). </a:t>
            </a:r>
          </a:p>
        </p:txBody>
      </p:sp>
      <p:sp>
        <p:nvSpPr>
          <p:cNvPr id="3" name="TextBox 2"/>
          <p:cNvSpPr txBox="1"/>
          <p:nvPr/>
        </p:nvSpPr>
        <p:spPr>
          <a:xfrm>
            <a:off x="5875348" y="942945"/>
            <a:ext cx="2968761" cy="954107"/>
          </a:xfrm>
          <a:prstGeom prst="rect">
            <a:avLst/>
          </a:prstGeom>
          <a:noFill/>
        </p:spPr>
        <p:txBody>
          <a:bodyPr wrap="none" rtlCol="0">
            <a:spAutoFit/>
          </a:bodyPr>
          <a:lstStyle/>
          <a:p>
            <a:r>
              <a:rPr lang="en-US" sz="2800" dirty="0">
                <a:solidFill>
                  <a:schemeClr val="accent2">
                    <a:lumMod val="75000"/>
                  </a:schemeClr>
                </a:solidFill>
                <a:effectLst>
                  <a:outerShdw blurRad="38100" dist="38100" dir="2700000" algn="tl">
                    <a:srgbClr val="000000">
                      <a:alpha val="43137"/>
                    </a:srgbClr>
                  </a:outerShdw>
                </a:effectLst>
                <a:latin typeface="Adobe Garamond Pro Bold" pitchFamily="18" charset="0"/>
              </a:rPr>
              <a:t>Gordon </a:t>
            </a:r>
            <a:r>
              <a:rPr lang="en-US" sz="2800" dirty="0" err="1">
                <a:solidFill>
                  <a:schemeClr val="accent2">
                    <a:lumMod val="75000"/>
                  </a:schemeClr>
                </a:solidFill>
                <a:effectLst>
                  <a:outerShdw blurRad="38100" dist="38100" dir="2700000" algn="tl">
                    <a:srgbClr val="000000">
                      <a:alpha val="43137"/>
                    </a:srgbClr>
                  </a:outerShdw>
                </a:effectLst>
                <a:latin typeface="Adobe Garamond Pro Bold" pitchFamily="18" charset="0"/>
              </a:rPr>
              <a:t>DeAngelo</a:t>
            </a:r>
            <a:r>
              <a:rPr lang="en-US" sz="2800" dirty="0">
                <a:solidFill>
                  <a:schemeClr val="accent2">
                    <a:lumMod val="75000"/>
                  </a:schemeClr>
                </a:solidFill>
                <a:effectLst>
                  <a:outerShdw blurRad="38100" dist="38100" dir="2700000" algn="tl">
                    <a:srgbClr val="000000">
                      <a:alpha val="43137"/>
                    </a:srgbClr>
                  </a:outerShdw>
                </a:effectLst>
                <a:latin typeface="Adobe Garamond Pro Bold" pitchFamily="18" charset="0"/>
              </a:rPr>
              <a:t> </a:t>
            </a:r>
            <a:endParaRPr lang="en-US" sz="2800" dirty="0" smtClean="0">
              <a:solidFill>
                <a:schemeClr val="accent2">
                  <a:lumMod val="75000"/>
                </a:schemeClr>
              </a:solidFill>
              <a:effectLst>
                <a:outerShdw blurRad="38100" dist="38100" dir="2700000" algn="tl">
                  <a:srgbClr val="000000">
                    <a:alpha val="43137"/>
                  </a:srgbClr>
                </a:outerShdw>
              </a:effectLst>
              <a:latin typeface="Adobe Garamond Pro Bold" pitchFamily="18" charset="0"/>
            </a:endParaRPr>
          </a:p>
          <a:p>
            <a:r>
              <a:rPr lang="en-US" sz="2800" dirty="0" smtClean="0">
                <a:solidFill>
                  <a:schemeClr val="accent2">
                    <a:lumMod val="75000"/>
                  </a:schemeClr>
                </a:solidFill>
                <a:effectLst>
                  <a:outerShdw blurRad="38100" dist="38100" dir="2700000" algn="tl">
                    <a:srgbClr val="000000">
                      <a:alpha val="43137"/>
                    </a:srgbClr>
                  </a:outerShdw>
                </a:effectLst>
                <a:latin typeface="Adobe Garamond Pro Bold" pitchFamily="18" charset="0"/>
              </a:rPr>
              <a:t>Collection</a:t>
            </a:r>
            <a:endParaRPr lang="en-US" sz="2800" dirty="0">
              <a:solidFill>
                <a:schemeClr val="accent2">
                  <a:lumMod val="75000"/>
                </a:schemeClr>
              </a:solidFill>
              <a:effectLst>
                <a:outerShdw blurRad="38100" dist="38100" dir="2700000" algn="tl">
                  <a:srgbClr val="000000">
                    <a:alpha val="43137"/>
                  </a:srgbClr>
                </a:outerShdw>
              </a:effectLst>
              <a:latin typeface="Adobe Garamond Pro Bold" pitchFamily="18" charset="0"/>
            </a:endParaRPr>
          </a:p>
        </p:txBody>
      </p:sp>
    </p:spTree>
    <p:extLst>
      <p:ext uri="{BB962C8B-B14F-4D97-AF65-F5344CB8AC3E}">
        <p14:creationId xmlns:p14="http://schemas.microsoft.com/office/powerpoint/2010/main" val="3232484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rot="10358727">
            <a:off x="3159610" y="168708"/>
            <a:ext cx="7848600" cy="7010400"/>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750107053"/>
              </p:ext>
            </p:extLst>
          </p:nvPr>
        </p:nvGraphicFramePr>
        <p:xfrm>
          <a:off x="76199" y="47204"/>
          <a:ext cx="5203527" cy="6734596"/>
        </p:xfrm>
        <a:graphic>
          <a:graphicData uri="http://schemas.openxmlformats.org/presentationml/2006/ole">
            <mc:AlternateContent xmlns:mc="http://schemas.openxmlformats.org/markup-compatibility/2006">
              <mc:Choice xmlns:v="urn:schemas-microsoft-com:vml" Requires="v">
                <p:oleObj spid="_x0000_s1059" name="Acrobat Document" r:id="rId4" imgW="5829199" imgH="7543800" progId="AcroExch.Document.11">
                  <p:embed/>
                </p:oleObj>
              </mc:Choice>
              <mc:Fallback>
                <p:oleObj name="Acrobat Document" r:id="rId4" imgW="5829199" imgH="7543800" progId="AcroExch.Document.11">
                  <p:embed/>
                  <p:pic>
                    <p:nvPicPr>
                      <p:cNvPr id="0" name=""/>
                      <p:cNvPicPr/>
                      <p:nvPr/>
                    </p:nvPicPr>
                    <p:blipFill>
                      <a:blip r:embed="rId5"/>
                      <a:stretch>
                        <a:fillRect/>
                      </a:stretch>
                    </p:blipFill>
                    <p:spPr>
                      <a:xfrm>
                        <a:off x="76199" y="47204"/>
                        <a:ext cx="5203527" cy="6734596"/>
                      </a:xfrm>
                      <a:prstGeom prst="rect">
                        <a:avLst/>
                      </a:prstGeom>
                    </p:spPr>
                  </p:pic>
                </p:oleObj>
              </mc:Fallback>
            </mc:AlternateContent>
          </a:graphicData>
        </a:graphic>
      </p:graphicFrame>
      <p:sp>
        <p:nvSpPr>
          <p:cNvPr id="3" name="TextBox 2"/>
          <p:cNvSpPr txBox="1"/>
          <p:nvPr/>
        </p:nvSpPr>
        <p:spPr>
          <a:xfrm>
            <a:off x="5334000" y="457200"/>
            <a:ext cx="3810000" cy="1708160"/>
          </a:xfrm>
          <a:prstGeom prst="rect">
            <a:avLst/>
          </a:prstGeom>
          <a:noFill/>
        </p:spPr>
        <p:txBody>
          <a:bodyPr wrap="square" rtlCol="0">
            <a:spAutoFit/>
          </a:bodyPr>
          <a:lstStyle/>
          <a:p>
            <a:pPr algn="ctr"/>
            <a:r>
              <a:rPr lang="en-US" sz="2500" dirty="0" smtClean="0">
                <a:solidFill>
                  <a:schemeClr val="accent2">
                    <a:lumMod val="50000"/>
                  </a:schemeClr>
                </a:solidFill>
                <a:effectLst>
                  <a:outerShdw blurRad="38100" dist="38100" dir="2700000" algn="tl">
                    <a:srgbClr val="000000">
                      <a:alpha val="43137"/>
                    </a:srgbClr>
                  </a:outerShdw>
                </a:effectLst>
                <a:latin typeface="Adobe Garamond Pro Bold" pitchFamily="18" charset="0"/>
              </a:rPr>
              <a:t>Professional Development </a:t>
            </a:r>
          </a:p>
          <a:p>
            <a:pPr algn="ctr"/>
            <a:r>
              <a:rPr lang="en-US" sz="2500" dirty="0" smtClean="0">
                <a:solidFill>
                  <a:schemeClr val="accent2">
                    <a:lumMod val="50000"/>
                  </a:schemeClr>
                </a:solidFill>
                <a:effectLst>
                  <a:outerShdw blurRad="38100" dist="38100" dir="2700000" algn="tl">
                    <a:srgbClr val="000000">
                      <a:alpha val="43137"/>
                    </a:srgbClr>
                  </a:outerShdw>
                </a:effectLst>
                <a:latin typeface="Adobe Garamond Pro Bold" pitchFamily="18" charset="0"/>
              </a:rPr>
              <a:t>Committee</a:t>
            </a:r>
          </a:p>
          <a:p>
            <a:pPr algn="ctr"/>
            <a:r>
              <a:rPr lang="en-US" sz="2400" dirty="0" smtClean="0">
                <a:effectLst>
                  <a:outerShdw blurRad="38100" dist="38100" dir="2700000" algn="tl">
                    <a:srgbClr val="000000">
                      <a:alpha val="43137"/>
                    </a:srgbClr>
                  </a:outerShdw>
                </a:effectLst>
                <a:latin typeface="Adobe Garamond Pro Bold" pitchFamily="18" charset="0"/>
              </a:rPr>
              <a:t>Brown Bag Lecture</a:t>
            </a:r>
          </a:p>
          <a:p>
            <a:endParaRPr lang="en-US" sz="1100" dirty="0"/>
          </a:p>
          <a:p>
            <a:pPr algn="ctr"/>
            <a:r>
              <a:rPr lang="en-US" sz="2000" i="1" dirty="0" smtClean="0">
                <a:latin typeface="Adobe Garamond Pro Bold" pitchFamily="18" charset="0"/>
              </a:rPr>
              <a:t>Open to the campus community</a:t>
            </a:r>
            <a:endParaRPr lang="en-US" sz="2000" i="1" dirty="0">
              <a:latin typeface="Adobe Garamond Pro Bold" pitchFamily="18" charset="0"/>
            </a:endParaRPr>
          </a:p>
        </p:txBody>
      </p:sp>
      <p:pic>
        <p:nvPicPr>
          <p:cNvPr id="1031" name="Picture 7" descr="C:\Users\lvega\Desktop\f8d110a522467a46073c2d8a9370e8a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779541">
            <a:off x="5272890" y="2697538"/>
            <a:ext cx="2231483" cy="3179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C:\Users\lvega\Desktop\e9ab675efb8d55bd88c74ff5dda1ce2c.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80407">
            <a:off x="6833142" y="3234503"/>
            <a:ext cx="2119284" cy="3371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201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TotalTime>
  <Words>2343</Words>
  <Application>Microsoft Office PowerPoint</Application>
  <PresentationFormat>On-screen Show (4:3)</PresentationFormat>
  <Paragraphs>145</Paragraphs>
  <Slides>22</Slides>
  <Notes>22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8" baseType="lpstr">
      <vt:lpstr>Adobe Garamond Pro</vt:lpstr>
      <vt:lpstr>Adobe Garamond Pro Bold</vt:lpstr>
      <vt:lpstr>Arial</vt:lpstr>
      <vt:lpstr>Calibri</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Vega, Leslie</dc:creator>
  <cp:lastModifiedBy>Larrivee, Anne</cp:lastModifiedBy>
  <cp:revision>42</cp:revision>
  <dcterms:created xsi:type="dcterms:W3CDTF">2014-04-21T16:33:46Z</dcterms:created>
  <dcterms:modified xsi:type="dcterms:W3CDTF">2016-08-12T18:59:47Z</dcterms:modified>
</cp:coreProperties>
</file>