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embeddedFontLst>
    <p:embeddedFont>
      <p:font typeface="Roboto"/>
      <p:regular r:id="rId19"/>
      <p:bold r:id="rId20"/>
      <p:italic r:id="rId21"/>
      <p:boldItalic r:id="rId22"/>
    </p:embeddedFont>
    <p:embeddedFont>
      <p:font typeface="Garamond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Garamond-bold.fntdata"/><Relationship Id="rId23" Type="http://schemas.openxmlformats.org/officeDocument/2006/relationships/font" Target="fonts/Garamond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Garamond-boldItalic.fntdata"/><Relationship Id="rId25" Type="http://schemas.openxmlformats.org/officeDocument/2006/relationships/font" Target="fonts/Garamond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Roboto-regular.fntdata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6420a33417_0_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6420a33417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6420a33417_0_9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6420a33417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Ensure match identifier is correct!  Need to have all User Groups you want exported to Banner system included.  We don’t have Community borrowers exporting for example.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types of fines/fees do you want sent over?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Which Libraries</a:t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6420a33417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6420a3341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420a33417_0_2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6420a33417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6420a33417_0_26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6420a33417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914400" y="2130425"/>
            <a:ext cx="103632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88A097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88A097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rgbClr val="88A097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88A097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rgbClr val="88A097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88A097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88A097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88A097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88A097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88A097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88A097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A09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88A097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A09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88A097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A09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88A097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A09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0" type="dt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title"/>
          </p:nvPr>
        </p:nvSpPr>
        <p:spPr>
          <a:xfrm>
            <a:off x="1189567" y="274637"/>
            <a:ext cx="103929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1" type="body"/>
          </p:nvPr>
        </p:nvSpPr>
        <p:spPr>
          <a:xfrm>
            <a:off x="609600" y="1600200"/>
            <a:ext cx="53847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1" sz="2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1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1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1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1"/>
          <p:cNvSpPr txBox="1"/>
          <p:nvPr>
            <p:ph idx="2" type="body"/>
          </p:nvPr>
        </p:nvSpPr>
        <p:spPr>
          <a:xfrm>
            <a:off x="6197600" y="1600200"/>
            <a:ext cx="53847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1" sz="2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1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1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1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10" type="dt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1" type="ftr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/>
          <p:nvPr>
            <p:ph type="title"/>
          </p:nvPr>
        </p:nvSpPr>
        <p:spPr>
          <a:xfrm>
            <a:off x="963084" y="4406900"/>
            <a:ext cx="103632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8" name="Google Shape;78;p12"/>
          <p:cNvSpPr txBox="1"/>
          <p:nvPr>
            <p:ph idx="1" type="body"/>
          </p:nvPr>
        </p:nvSpPr>
        <p:spPr>
          <a:xfrm>
            <a:off x="963084" y="2906713"/>
            <a:ext cx="103632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A097"/>
              </a:buClr>
              <a:buSzPts val="3200"/>
              <a:buFont typeface="Arial"/>
              <a:buNone/>
              <a:defRPr b="1" sz="2000">
                <a:solidFill>
                  <a:srgbClr val="88A097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A097"/>
              </a:buClr>
              <a:buSzPts val="2800"/>
              <a:buFont typeface="Arial"/>
              <a:buNone/>
              <a:defRPr b="1" i="0" sz="1800" u="none" cap="none" strike="noStrike">
                <a:solidFill>
                  <a:srgbClr val="88A097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A097"/>
              </a:buClr>
              <a:buSzPts val="2400"/>
              <a:buFont typeface="Arial"/>
              <a:buNone/>
              <a:defRPr b="1" i="0" sz="1600" u="none" cap="none" strike="noStrike">
                <a:solidFill>
                  <a:srgbClr val="88A097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A097"/>
              </a:buClr>
              <a:buSzPts val="2000"/>
              <a:buFont typeface="Arial"/>
              <a:buNone/>
              <a:defRPr b="1" i="0" sz="1400" u="none" cap="none" strike="noStrike">
                <a:solidFill>
                  <a:srgbClr val="88A097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A097"/>
              </a:buClr>
              <a:buSzPts val="2000"/>
              <a:buFont typeface="Arial"/>
              <a:buNone/>
              <a:defRPr b="1" i="0" sz="1400" u="none" cap="none" strike="noStrike">
                <a:solidFill>
                  <a:srgbClr val="88A097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A097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A09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A097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A09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A097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A09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A097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A09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2"/>
          <p:cNvSpPr txBox="1"/>
          <p:nvPr>
            <p:ph idx="10" type="dt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2"/>
          <p:cNvSpPr txBox="1"/>
          <p:nvPr>
            <p:ph idx="11" type="ftr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1189567" y="274637"/>
            <a:ext cx="103929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609600" y="1600200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1" i="0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1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1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 rot="5400000">
            <a:off x="7285050" y="1828788"/>
            <a:ext cx="58515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 rot="5400000">
            <a:off x="1697000" y="-812862"/>
            <a:ext cx="5851500" cy="80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1" sz="3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1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1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1189567" y="274637"/>
            <a:ext cx="103929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 rot="5400000">
            <a:off x="3832950" y="-1623150"/>
            <a:ext cx="4526100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1" sz="3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1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1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2389717" y="4800600"/>
            <a:ext cx="73152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39" name="Google Shape;39;p6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2389717" y="5367338"/>
            <a:ext cx="73152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sz="1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609600" y="273050"/>
            <a:ext cx="40110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4766733" y="273050"/>
            <a:ext cx="6815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1" sz="3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1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1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609600" y="1435100"/>
            <a:ext cx="40110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sz="1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0" type="dt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11" type="ftr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idx="10" type="dt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11" type="ftr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type="title"/>
          </p:nvPr>
        </p:nvSpPr>
        <p:spPr>
          <a:xfrm>
            <a:off x="1189567" y="274637"/>
            <a:ext cx="103929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57" name="Google Shape;57;p9"/>
          <p:cNvSpPr txBox="1"/>
          <p:nvPr>
            <p:ph idx="10" type="dt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11" type="ftr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12" type="sldNum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/>
          <p:nvPr>
            <p:ph type="title"/>
          </p:nvPr>
        </p:nvSpPr>
        <p:spPr>
          <a:xfrm>
            <a:off x="1189567" y="274637"/>
            <a:ext cx="103929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62" name="Google Shape;62;p10"/>
          <p:cNvSpPr txBox="1"/>
          <p:nvPr>
            <p:ph idx="1" type="body"/>
          </p:nvPr>
        </p:nvSpPr>
        <p:spPr>
          <a:xfrm>
            <a:off x="609600" y="1535113"/>
            <a:ext cx="53868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10"/>
          <p:cNvSpPr txBox="1"/>
          <p:nvPr>
            <p:ph idx="2" type="body"/>
          </p:nvPr>
        </p:nvSpPr>
        <p:spPr>
          <a:xfrm>
            <a:off x="609600" y="2174875"/>
            <a:ext cx="53868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1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1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1" i="0" sz="1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3" type="body"/>
          </p:nvPr>
        </p:nvSpPr>
        <p:spPr>
          <a:xfrm>
            <a:off x="6193367" y="1535113"/>
            <a:ext cx="5388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4" type="body"/>
          </p:nvPr>
        </p:nvSpPr>
        <p:spPr>
          <a:xfrm>
            <a:off x="6193367" y="2174875"/>
            <a:ext cx="5388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1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1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1" i="0" sz="1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10" type="dt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1" type="ftr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189567" y="274637"/>
            <a:ext cx="103929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09600" y="1600200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1" i="0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1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1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 cap="none" strike="noStrik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 cap="none" strike="noStrik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 cap="none" strike="noStrik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 cap="none" strike="noStrik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 cap="none" strike="noStrik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 cap="none" strike="noStrik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 cap="none" strike="noStrik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 cap="none" strike="noStrik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A198"/>
              </a:buClr>
              <a:buFont typeface="Garamond"/>
              <a:buNone/>
              <a:defRPr b="0" i="0" sz="1200" u="none" cap="none" strike="noStrike">
                <a:solidFill>
                  <a:srgbClr val="8AA19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4A7EB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3000">
              <a:srgbClr val="80808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-symbol-2c.png" id="12" name="Google Shape;12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28600" y="268287"/>
            <a:ext cx="615900" cy="408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hyperlink" Target="https://knowledge.exlibrisgroup.com/Alma/Product_Documentation/010Alma_Online_Help_(English)/040Resource_Management/075Publishing_Profiles" TargetMode="External"/><Relationship Id="rId10" Type="http://schemas.openxmlformats.org/officeDocument/2006/relationships/hyperlink" Target="https://knowledge.exlibrisgroup.com/Alma/Product_Documentation/010Alma_Online_Help_(English)/040Resource_Management/075Publishing_Profiles" TargetMode="External"/><Relationship Id="rId13" Type="http://schemas.openxmlformats.org/officeDocument/2006/relationships/hyperlink" Target="https://knowledge.exlibrisgroup.com/Alma/Product_Documentation/010Alma_Online_Help_(English)/090Integrations_with_External_Systems/030Resource_Management/150Publishing_Electronic_Holdings_to_Google_Scholar" TargetMode="External"/><Relationship Id="rId12" Type="http://schemas.openxmlformats.org/officeDocument/2006/relationships/hyperlink" Target="https://public.3.basecamp.com/p/xmaGzrJCuPcG4uYun8dtEj2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knowledge.exlibrisgroup.com/Alma/Product_Documentation/010Alma_Online_Help_(English)/090Integrations_with_External_Systems" TargetMode="External"/><Relationship Id="rId4" Type="http://schemas.openxmlformats.org/officeDocument/2006/relationships/hyperlink" Target="https://knowledge.exlibrisgroup.com/Alma/Product_Documentation/010Alma_Online_Help_(English)/090Integrations_with_External_Systems" TargetMode="External"/><Relationship Id="rId9" Type="http://schemas.openxmlformats.org/officeDocument/2006/relationships/hyperlink" Target="http://slcny.libanswers.com/faq/236195" TargetMode="External"/><Relationship Id="rId5" Type="http://schemas.openxmlformats.org/officeDocument/2006/relationships/hyperlink" Target="https://knowledge.exlibrisgroup.com/Alma/Product_Documentation/010Alma_Online_Help_(English)/090Integrations_with_External_Systems/030Resource_Management/Upload_Electronic_Holdings_from_Springer" TargetMode="External"/><Relationship Id="rId6" Type="http://schemas.openxmlformats.org/officeDocument/2006/relationships/hyperlink" Target="https://knowledge.exlibrisgroup.com/Alma/Content_Corner/Knowledge_Articles/Upload_Electronic_Holdings_from_Elsevier" TargetMode="External"/><Relationship Id="rId7" Type="http://schemas.openxmlformats.org/officeDocument/2006/relationships/hyperlink" Target="https://knowledge.exlibrisgroup.com/Alma/Product_Documentation/010Alma_Online_Help_(English)/040Resource_Management/060Record_Import/020Managing_Import_Profiles" TargetMode="External"/><Relationship Id="rId8" Type="http://schemas.openxmlformats.org/officeDocument/2006/relationships/hyperlink" Target="https://knowledge.exlibrisgroup.com/Alma/Product_Documentation/010Alma_Online_Help_(English)/040Resource_Management/060Record_Import/020Managing_Import_Profiles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869575" y="740300"/>
            <a:ext cx="10363200" cy="221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/>
              <a:t>3rd Party Integrations, Import and Publishing Profiles in Alma</a:t>
            </a:r>
            <a:br>
              <a:rPr lang="en-US" sz="5400"/>
            </a:br>
            <a:r>
              <a:rPr lang="en-US" sz="5400"/>
              <a:t>(playing with external systems)</a:t>
            </a:r>
            <a:endParaRPr sz="5400"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1940850" y="3006525"/>
            <a:ext cx="8534400" cy="3661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ENUG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October 2019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David Schuster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Interim Associate University Librarian for Library Technical Services, Technology, and Special Collections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Binghamton University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/>
          <p:nvPr>
            <p:ph type="title"/>
          </p:nvPr>
        </p:nvSpPr>
        <p:spPr>
          <a:xfrm>
            <a:off x="1189567" y="274637"/>
            <a:ext cx="103929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/>
              <a:t>Google Scholar Publishing Job: set profile to publish electronic holdings (title, ISSN/ISBN, full coverage)</a:t>
            </a:r>
            <a:endParaRPr sz="3200"/>
          </a:p>
        </p:txBody>
      </p:sp>
      <p:pic>
        <p:nvPicPr>
          <p:cNvPr id="148" name="Google Shape;148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1050" y="1564376"/>
            <a:ext cx="7629900" cy="508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/>
          <p:nvPr>
            <p:ph type="title"/>
          </p:nvPr>
        </p:nvSpPr>
        <p:spPr>
          <a:xfrm>
            <a:off x="838200" y="365125"/>
            <a:ext cx="10515600" cy="10369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Report of Google Scholar Publishing Job</a:t>
            </a:r>
            <a:endParaRPr sz="3600"/>
          </a:p>
        </p:txBody>
      </p:sp>
      <p:pic>
        <p:nvPicPr>
          <p:cNvPr id="154" name="Google Shape;15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2224" y="1267755"/>
            <a:ext cx="7835537" cy="2886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3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73314" y="4040946"/>
            <a:ext cx="7922700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/>
          <p:nvPr>
            <p:ph type="title"/>
          </p:nvPr>
        </p:nvSpPr>
        <p:spPr>
          <a:xfrm>
            <a:off x="1189567" y="274637"/>
            <a:ext cx="103929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Repository into Primo VE</a:t>
            </a:r>
            <a:endParaRPr/>
          </a:p>
        </p:txBody>
      </p:sp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575" y="1338950"/>
            <a:ext cx="7471874" cy="433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3650" y="3257575"/>
            <a:ext cx="8398350" cy="317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/>
          <p:nvPr>
            <p:ph type="title"/>
          </p:nvPr>
        </p:nvSpPr>
        <p:spPr>
          <a:xfrm>
            <a:off x="838200" y="224825"/>
            <a:ext cx="10515600" cy="106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Libguides (dublin core)</a:t>
            </a:r>
            <a:endParaRPr/>
          </a:p>
        </p:txBody>
      </p:sp>
      <p:pic>
        <p:nvPicPr>
          <p:cNvPr id="168" name="Google Shape;16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39825"/>
            <a:ext cx="7288424" cy="300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4325" y="4172375"/>
            <a:ext cx="5704496" cy="210742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5"/>
          <p:cNvSpPr txBox="1"/>
          <p:nvPr/>
        </p:nvSpPr>
        <p:spPr>
          <a:xfrm>
            <a:off x="840575" y="4852875"/>
            <a:ext cx="38883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aramond"/>
                <a:ea typeface="Garamond"/>
                <a:cs typeface="Garamond"/>
                <a:sym typeface="Garamond"/>
              </a:rPr>
              <a:t>Unfortunately these don’t “auto delete” so you need to run a job to delete and reload regularly.</a:t>
            </a:r>
            <a:endParaRPr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/>
          <p:nvPr>
            <p:ph type="title"/>
          </p:nvPr>
        </p:nvSpPr>
        <p:spPr>
          <a:xfrm>
            <a:off x="1189567" y="274637"/>
            <a:ext cx="103929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Resources</a:t>
            </a:r>
            <a:endParaRPr/>
          </a:p>
        </p:txBody>
      </p:sp>
      <p:sp>
        <p:nvSpPr>
          <p:cNvPr id="176" name="Google Shape;176;p26"/>
          <p:cNvSpPr txBox="1"/>
          <p:nvPr>
            <p:ph idx="1" type="body"/>
          </p:nvPr>
        </p:nvSpPr>
        <p:spPr>
          <a:xfrm>
            <a:off x="609600" y="1600200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rPr lang="en-US" sz="2380" u="sng">
                <a:solidFill>
                  <a:schemeClr val="hlink"/>
                </a:solidFill>
                <a:hlinkClick r:id="rId3"/>
              </a:rPr>
              <a:t>Integration Profiles:</a:t>
            </a:r>
            <a:endParaRPr/>
          </a:p>
          <a:p>
            <a:pPr indent="-175259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</a:pPr>
            <a:r>
              <a:rPr lang="en-US" sz="1200" u="sng">
                <a:solidFill>
                  <a:schemeClr val="hlink"/>
                </a:solidFill>
                <a:hlinkClick r:id="rId4"/>
              </a:rPr>
              <a:t>https://knowledge.exlibrisgroup.com/Alma/Product_Documentation/010Alma_Online_Help_(English)/090Integrations_with_External_Systems</a:t>
            </a:r>
            <a:endParaRPr sz="1200"/>
          </a:p>
          <a:p>
            <a:pPr indent="-2286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040"/>
              <a:buChar char="–"/>
            </a:pPr>
            <a:r>
              <a:rPr b="0"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https://knowledge.exlibrisgroup.com/Alma/Product_Documentation/010Alma_Online_Help_(English)/090Integrations_with_External_Systems/030Resource_Management/Upload_Electronic_Holdings_from_Springer</a:t>
            </a:r>
            <a:r>
              <a:rPr lang="en-US" sz="2040"/>
              <a:t>  </a:t>
            </a:r>
            <a:r>
              <a:rPr lang="en-US" sz="1200"/>
              <a:t>(Springer)</a:t>
            </a:r>
            <a:endParaRPr sz="1200"/>
          </a:p>
          <a:p>
            <a:pPr indent="-175259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1200"/>
              <a:buChar char="–"/>
            </a:pPr>
            <a:r>
              <a:rPr b="0"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https://knowledge.exlibrisgroup.com/Alma/Content_Corner/Knowledge_Articles/Upload_Electronic_Holdings_from_Elsevier</a:t>
            </a:r>
            <a:r>
              <a:rPr lang="en-US" sz="1200"/>
              <a:t>  (Elsevier)</a:t>
            </a:r>
            <a:endParaRPr sz="1200"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en-US" sz="2380" u="sng">
                <a:solidFill>
                  <a:schemeClr val="hlink"/>
                </a:solidFill>
                <a:hlinkClick r:id="rId7"/>
              </a:rPr>
              <a:t>Import Profiles:</a:t>
            </a:r>
            <a:endParaRPr/>
          </a:p>
          <a:p>
            <a:pPr indent="-175259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</a:pPr>
            <a:r>
              <a:rPr lang="en-US" sz="1200" u="sng">
                <a:solidFill>
                  <a:schemeClr val="hlink"/>
                </a:solidFill>
                <a:hlinkClick r:id="rId8"/>
              </a:rPr>
              <a:t>https://knowledge.exlibrisgroup.com/Alma/Product_Documentation/010Alma_Online_Help_(English)/040Resource_Management/060Record_Import/020Managing_Import_Profiles</a:t>
            </a:r>
            <a:endParaRPr sz="1200"/>
          </a:p>
          <a:p>
            <a:pPr indent="-175259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</a:pPr>
            <a:r>
              <a:rPr lang="en-US" sz="1200" u="sng">
                <a:solidFill>
                  <a:schemeClr val="hlink"/>
                </a:solidFill>
                <a:hlinkClick r:id="rId9"/>
              </a:rPr>
              <a:t>http://slcny.libanswers.com/faq/236195</a:t>
            </a:r>
            <a:endParaRPr sz="1200"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en-US" sz="2380" u="sng">
                <a:solidFill>
                  <a:schemeClr val="hlink"/>
                </a:solidFill>
                <a:hlinkClick r:id="rId10"/>
              </a:rPr>
              <a:t>Publishing Profiles:</a:t>
            </a:r>
            <a:endParaRPr/>
          </a:p>
          <a:p>
            <a:pPr indent="-175259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</a:pPr>
            <a:r>
              <a:rPr lang="en-US" sz="1200" u="sng">
                <a:solidFill>
                  <a:schemeClr val="hlink"/>
                </a:solidFill>
                <a:hlinkClick r:id="rId11"/>
              </a:rPr>
              <a:t>https://knowledge.exlibrisgroup.com/Alma/Product_Documentation/010Alma_Online_Help_(English)/040Resource_Management/075Publishing_Profiles</a:t>
            </a:r>
            <a:endParaRPr sz="1200"/>
          </a:p>
          <a:p>
            <a:pPr indent="-175259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</a:pPr>
            <a:r>
              <a:rPr lang="en-US" sz="1200" u="sng">
                <a:solidFill>
                  <a:schemeClr val="hlink"/>
                </a:solidFill>
                <a:hlinkClick r:id="rId12"/>
              </a:rPr>
              <a:t>https://public.3.basecamp.com/p/xmaGzrJCuPcG4uYun8dtEj2L</a:t>
            </a:r>
            <a:r>
              <a:rPr lang="en-US" sz="1200"/>
              <a:t> (OCLC)</a:t>
            </a:r>
            <a:endParaRPr sz="1200"/>
          </a:p>
          <a:p>
            <a:pPr indent="-2286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40"/>
              <a:buChar char="–"/>
            </a:pPr>
            <a:r>
              <a:rPr lang="en-US" sz="1200" u="sng">
                <a:solidFill>
                  <a:schemeClr val="hlink"/>
                </a:solidFill>
                <a:hlinkClick r:id="rId13"/>
              </a:rPr>
              <a:t>https://knowledge.exlibrisgroup.com/Alma/Product_Documentation/010Alma_Online_Help_(English)/090Integrations_with_External_Systems/030Resource_Management/150Publishing_Electronic_Holdings_to_Google_Scholar</a:t>
            </a:r>
            <a:r>
              <a:rPr lang="en-US" sz="1200"/>
              <a:t> (Google Scholar)</a:t>
            </a:r>
            <a:endParaRPr sz="1200"/>
          </a:p>
          <a:p>
            <a:pPr indent="-7747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t/>
            </a:r>
            <a:endParaRPr sz="238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1189567" y="274637"/>
            <a:ext cx="103929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Communicating with External Systems</a:t>
            </a:r>
            <a:endParaRPr/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609600" y="1417625"/>
            <a:ext cx="10972800" cy="50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94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/>
              <a:t>Integration Profiles: allow Alma to connect with 3</a:t>
            </a:r>
            <a:r>
              <a:rPr baseline="30000" lang="en-US" sz="3600"/>
              <a:t>rd</a:t>
            </a:r>
            <a:r>
              <a:rPr lang="en-US" sz="3600"/>
              <a:t> party external systems such as campus student (SIS), campus bursar, vendors, and self-check machines to exchange data.   May require an s/ftp connection. </a:t>
            </a:r>
            <a:endParaRPr sz="3600"/>
          </a:p>
          <a:p>
            <a:pPr indent="-508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3600"/>
          </a:p>
          <a:p>
            <a:pPr indent="-2794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/>
              <a:t>Import Profiles: define how BIB records come into Alma from external systems.</a:t>
            </a:r>
            <a:endParaRPr sz="3600"/>
          </a:p>
          <a:p>
            <a:pPr indent="-508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3600"/>
          </a:p>
          <a:p>
            <a:pPr indent="-2794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/>
              <a:t>Publishing Profiles: define how BIB records are pushed out of Alma to external systems</a:t>
            </a:r>
            <a:endParaRPr sz="3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1200767" y="95337"/>
            <a:ext cx="103929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Some of what we’ve configured</a:t>
            </a:r>
            <a:endParaRPr/>
          </a:p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905450" y="1026175"/>
            <a:ext cx="10515600" cy="58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/>
              <a:t>Integration Profiles (Configuration/General/External Systems)</a:t>
            </a:r>
            <a:endParaRPr sz="2400"/>
          </a:p>
          <a:p>
            <a:pPr indent="-2540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0" lang="en-US"/>
              <a:t>SIS/ITS/Banner: patron (Banner) data into Alma, fine/fee data out of Alma to Bursar</a:t>
            </a:r>
            <a:endParaRPr b="0"/>
          </a:p>
          <a:p>
            <a:pPr indent="-2540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0" lang="en-US"/>
              <a:t>Meescan self-check software: patron and fulfillment data(3m replacement)</a:t>
            </a:r>
            <a:endParaRPr b="0"/>
          </a:p>
          <a:p>
            <a:pPr indent="-2540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0" lang="en-US"/>
              <a:t>Springer, Elsevier, Ovid: vendor managed access to our e-resources</a:t>
            </a:r>
            <a:endParaRPr b="0"/>
          </a:p>
          <a:p>
            <a:pPr indent="-2540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0" lang="en-US"/>
              <a:t>OASIS/GOBI New Order API (Real Time Ordering from ProQuest/Yankee)</a:t>
            </a:r>
            <a:endParaRPr b="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b="1" lang="en-US" sz="2400"/>
              <a:t>Import Profiles (Acquisitions/Import/Manage Import Profiles)</a:t>
            </a:r>
            <a:endParaRPr b="1" sz="2400"/>
          </a:p>
          <a:p>
            <a:pPr indent="-2540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0" lang="en-US"/>
              <a:t>PDA/E-collection records</a:t>
            </a:r>
            <a:endParaRPr b="0"/>
          </a:p>
          <a:p>
            <a:pPr indent="-2540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0" lang="en-US"/>
              <a:t>Marcive to import Govt doc records (originally, now part of GNET PDA)</a:t>
            </a:r>
            <a:endParaRPr b="0"/>
          </a:p>
          <a:p>
            <a:pPr indent="-2540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b="0" lang="en-US"/>
              <a:t>Other repositories - ORB(BePress), Rosetta, Libguides</a:t>
            </a:r>
            <a:endParaRPr b="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b="1" lang="en-US" sz="2400"/>
              <a:t>Publishing Profiles (Resources/Publishing/Publishing Profiles)</a:t>
            </a:r>
            <a:endParaRPr b="1" sz="2400"/>
          </a:p>
          <a:p>
            <a:pPr indent="-2540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0" lang="en-US"/>
              <a:t>IDS journals available via ILL (uses ALIAS)</a:t>
            </a:r>
            <a:endParaRPr b="0"/>
          </a:p>
          <a:p>
            <a:pPr indent="-2540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0" lang="en-US"/>
              <a:t>OCLC to update holdings</a:t>
            </a:r>
            <a:endParaRPr b="0"/>
          </a:p>
          <a:p>
            <a:pPr indent="-2540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0" lang="en-US"/>
              <a:t>Google Scholar</a:t>
            </a:r>
            <a:endParaRPr b="0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type="title"/>
          </p:nvPr>
        </p:nvSpPr>
        <p:spPr>
          <a:xfrm>
            <a:off x="1189567" y="274637"/>
            <a:ext cx="103929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Financial Info to Bursar (Bannerout)</a:t>
            </a:r>
            <a:endParaRPr/>
          </a:p>
        </p:txBody>
      </p:sp>
      <p:sp>
        <p:nvSpPr>
          <p:cNvPr id="105" name="Google Shape;105;p16"/>
          <p:cNvSpPr txBox="1"/>
          <p:nvPr>
            <p:ph idx="1" type="body"/>
          </p:nvPr>
        </p:nvSpPr>
        <p:spPr>
          <a:xfrm>
            <a:off x="724875" y="1165950"/>
            <a:ext cx="10972800" cy="54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413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Work with campus ITS to identify fields to match on (we use BNUMBER, which is unique) and directory on ITS sftp server.</a:t>
            </a:r>
            <a:endParaRPr sz="3000"/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241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Create an Integration Profile of type Bursar, using campus sftp server.</a:t>
            </a:r>
            <a:endParaRPr sz="3000"/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241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Schedule job to run nightly to gather and export desired fines/fees for specific user groups to ITS sftp server (fines subdirectory) in xml file.</a:t>
            </a:r>
            <a:endParaRPr sz="3000"/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241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ITS - processes the file into Banner - once a day</a:t>
            </a:r>
            <a:endParaRPr sz="3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>
            <p:ph type="title"/>
          </p:nvPr>
        </p:nvSpPr>
        <p:spPr>
          <a:xfrm>
            <a:off x="1189567" y="274637"/>
            <a:ext cx="103929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Integration Profile for Fines/Fees to Bursar</a:t>
            </a:r>
            <a:endParaRPr/>
          </a:p>
        </p:txBody>
      </p:sp>
      <p:pic>
        <p:nvPicPr>
          <p:cNvPr id="111" name="Google Shape;111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5725" y="1417625"/>
            <a:ext cx="9960600" cy="52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>
            <p:ph type="title"/>
          </p:nvPr>
        </p:nvSpPr>
        <p:spPr>
          <a:xfrm>
            <a:off x="1189500" y="117753"/>
            <a:ext cx="103929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Meescan setup (We formerly had 3M)</a:t>
            </a:r>
            <a:endParaRPr/>
          </a:p>
        </p:txBody>
      </p:sp>
      <p:sp>
        <p:nvSpPr>
          <p:cNvPr id="117" name="Google Shape;117;p18"/>
          <p:cNvSpPr txBox="1"/>
          <p:nvPr>
            <p:ph idx="1" type="body"/>
          </p:nvPr>
        </p:nvSpPr>
        <p:spPr>
          <a:xfrm>
            <a:off x="654425" y="964350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Information exchange between ITS and Bintec vendor for authentication(SAML).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18" name="Google Shape;11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6375" y="2734501"/>
            <a:ext cx="9365800" cy="356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8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42000" y="1455975"/>
            <a:ext cx="5209800" cy="526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/>
          <p:nvPr/>
        </p:nvSpPr>
        <p:spPr>
          <a:xfrm>
            <a:off x="1087100" y="6130350"/>
            <a:ext cx="5143500" cy="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aramond"/>
                <a:ea typeface="Garamond"/>
                <a:cs typeface="Garamond"/>
                <a:sym typeface="Garamond"/>
              </a:rPr>
              <a:t>The certificate was important for both ends with Authentication - and location ID’s via google so the mobile would know which library.</a:t>
            </a:r>
            <a:endParaRPr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>
            <p:ph type="title"/>
          </p:nvPr>
        </p:nvSpPr>
        <p:spPr>
          <a:xfrm>
            <a:off x="838200" y="365125"/>
            <a:ext cx="10515600" cy="82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Meescan mobile screens</a:t>
            </a:r>
            <a:endParaRPr/>
          </a:p>
        </p:txBody>
      </p:sp>
      <p:pic>
        <p:nvPicPr>
          <p:cNvPr id="126" name="Google Shape;12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41025"/>
            <a:ext cx="3016065" cy="5364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0865" y="1341025"/>
            <a:ext cx="3016065" cy="5364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23530" y="1341025"/>
            <a:ext cx="3016065" cy="5364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89320" y="1621175"/>
            <a:ext cx="2381805" cy="4236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5300" y="476250"/>
            <a:ext cx="6048375" cy="590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/>
          <p:nvPr>
            <p:ph type="title"/>
          </p:nvPr>
        </p:nvSpPr>
        <p:spPr>
          <a:xfrm>
            <a:off x="1189567" y="274637"/>
            <a:ext cx="103929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Journal holdings updates</a:t>
            </a:r>
            <a:endParaRPr/>
          </a:p>
        </p:txBody>
      </p:sp>
      <p:sp>
        <p:nvSpPr>
          <p:cNvPr id="140" name="Google Shape;140;p21"/>
          <p:cNvSpPr txBox="1"/>
          <p:nvPr>
            <p:ph idx="1" type="body"/>
          </p:nvPr>
        </p:nvSpPr>
        <p:spPr>
          <a:xfrm>
            <a:off x="609600" y="1600200"/>
            <a:ext cx="109728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You have to have the 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coordinating CZ collection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activated:</a:t>
            </a:r>
            <a:endParaRPr/>
          </a:p>
          <a:p>
            <a:pPr indent="-342900" lvl="0" marL="457200" rtl="0" algn="l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•"/>
            </a:pPr>
            <a:r>
              <a:rPr b="0" lang="en-US" sz="18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SpringerLink Journals - AutoHoldings</a:t>
            </a:r>
            <a:endParaRPr b="0" sz="1800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•"/>
            </a:pPr>
            <a:r>
              <a:rPr b="0" lang="en-US" sz="18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Journals@Ovid Complete</a:t>
            </a:r>
            <a:endParaRPr b="0" sz="1800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•"/>
            </a:pPr>
            <a:r>
              <a:rPr b="0" lang="en-US" sz="18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Elsevier ScienceDirect Journals Complete</a:t>
            </a:r>
            <a:endParaRPr b="0" sz="1800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0" sz="1400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0" sz="1050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1" name="Google Shape;14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4688" y="1213025"/>
            <a:ext cx="6124575" cy="409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0345" y="5010050"/>
            <a:ext cx="4500399" cy="176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University Vertical B Template">
  <a:themeElements>
    <a:clrScheme name="Custom 1">
      <a:dk1>
        <a:srgbClr val="0E6A53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