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400800" cy="8686800"/>
  <p:embeddedFontLst>
    <p:embeddedFont>
      <p:font typeface="Roboto Slab" panose="020B0604020202020204" charset="0"/>
      <p:regular r:id="rId25"/>
      <p:bold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40080" y="4126230"/>
            <a:ext cx="5120640" cy="3909060"/>
          </a:xfrm>
          <a:prstGeom prst="rect">
            <a:avLst/>
          </a:prstGeom>
          <a:noFill/>
          <a:ln>
            <a:noFill/>
          </a:ln>
        </p:spPr>
        <p:txBody>
          <a:bodyPr spcFirstLastPara="1" wrap="square" lIns="86195" tIns="86195" rIns="86195" bIns="8619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a:t>Introduce who I am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31e15e559_0_10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31e15e559_0_10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The ORB is an open platform for our faculty and students to promote, share and archive scholarly and creative works. The ORB has given faculty and students a chance to share both their published scholarly research and creative endeavors, including photo exhibitions; audio archive of a student radio show; showcase digital collections; and create and manage student journals</a:t>
            </a:r>
            <a:endParaRPr dirty="0"/>
          </a:p>
          <a:p>
            <a:pPr marL="0" indent="0">
              <a:buNone/>
            </a:pPr>
            <a:endParaRPr dirty="0"/>
          </a:p>
          <a:p>
            <a:pPr marL="0" indent="0">
              <a:buNone/>
            </a:pPr>
            <a:r>
              <a:rPr lang="en" dirty="0"/>
              <a:t>All SUNY campuses required to create and implement an OA policy by March 31, 2020</a:t>
            </a:r>
            <a:endParaRPr dirty="0"/>
          </a:p>
          <a:p>
            <a:pPr marL="0" indent="0">
              <a:buNone/>
            </a:pPr>
            <a:r>
              <a:rPr lang="en" dirty="0"/>
              <a:t>The Faculty Senate at Binghamton passed our Open Access Policy in December 2018, requiring all future research to be shared via the </a:t>
            </a:r>
            <a:r>
              <a:rPr lang="en" dirty="0" smtClean="0"/>
              <a:t>ORB. Therefore,</a:t>
            </a:r>
            <a:r>
              <a:rPr lang="en" baseline="0" dirty="0" smtClean="0"/>
              <a:t> the Scholarly Communications Librarian and I have ben goi</a:t>
            </a:r>
            <a:r>
              <a:rPr lang="en-US" baseline="0" dirty="0" smtClean="0"/>
              <a:t>ng</a:t>
            </a:r>
            <a:r>
              <a:rPr lang="en" baseline="0" dirty="0" smtClean="0"/>
              <a:t> to departments on roadshow to inform faculty of policy and let them know we have the ORB and are here to help</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31e15e559_0_63: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31e15e559_0_63: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There are multiple groups on campus, both in and outside of the libraries, that have been supportive and collaborative when it comes to digital scholarship. I hope, moving forward, to have more cross-collaborations occur across these groups to put together events, lectures, workshops and other opportunities valuable to our campus community. Since the DHRI, the Libraries and DSTAE are supporting our efforts to create a dataviz interest group on campus</a:t>
            </a:r>
            <a:r>
              <a:rPr lang="en" dirty="0" smtClean="0"/>
              <a:t>. This has been</a:t>
            </a:r>
            <a:r>
              <a:rPr lang="en" baseline="0" dirty="0" smtClean="0"/>
              <a:t> a good start</a:t>
            </a:r>
            <a:endParaRPr dirty="0"/>
          </a:p>
          <a:p>
            <a:pPr marL="0" indent="0">
              <a:buNone/>
            </a:pPr>
            <a:r>
              <a:rPr lang="en-US" dirty="0" smtClean="0"/>
              <a:t>I have also taught</a:t>
            </a:r>
            <a:r>
              <a:rPr lang="en-US" baseline="0" dirty="0" smtClean="0"/>
              <a:t> digital tools in classrooms for faculty wishing to have a digital component to student projects, and this semester I will be floating in a classroom for a professor who wants to try teaching </a:t>
            </a:r>
            <a:r>
              <a:rPr lang="en-US" baseline="0" dirty="0" err="1" smtClean="0"/>
              <a:t>TimelineJS</a:t>
            </a:r>
            <a:r>
              <a:rPr lang="en-US" baseline="0" dirty="0" smtClean="0"/>
              <a:t> to her students</a:t>
            </a:r>
            <a:endParaRPr lang="en-US" dirty="0" smtClean="0"/>
          </a:p>
          <a:p>
            <a:pPr marL="0" indent="0">
              <a:buNone/>
            </a:pPr>
            <a:endParaRPr dirty="0"/>
          </a:p>
          <a:p>
            <a:pPr marL="0" indent="0">
              <a:buNone/>
            </a:pPr>
            <a:r>
              <a:rPr lang="en" dirty="0"/>
              <a:t>Nancy and I also hope to have more collaboration opportunities with other SUNY institutions like our colleagues at Albany, Cornell, and CUNY Graduate Center. It would be great to see working groups across SUNY down the road as well</a:t>
            </a:r>
            <a:r>
              <a:rPr lang="en"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31e15e559_0_111: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31e15e559_0_111: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a:t>Our Digital Scholarship center is a project in the planning stages. Currently, we have a digital scholarship center working group made up of 5 librarians, with the plan to add faculty and students to the group in the future. This group has gone on site visits to other institutions who are at different stages of this process to learn more about what has been valuable in their space. In our pilot space, we plan to have VR equipment available for use, flexible furniture, glass white boards, and open hours for consultations. The goal is to use this time to gain a better understanding of what we can offer in our future permanent space that would be essential to our campus community.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31e15e559_0_117: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31e15e559_0_117: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Consultation services have seen an increase since the DHRI took place as well. Faculty have reached out for recommendations on digital tools to use in their research and to teach students in their classrooms, including OmekaS, TimelineJS, Voyant, </a:t>
            </a:r>
            <a:r>
              <a:rPr lang="en" dirty="0" smtClean="0"/>
              <a:t>PermaCC, and </a:t>
            </a:r>
            <a:r>
              <a:rPr lang="en" dirty="0"/>
              <a:t>the ORB</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30a6f92ac_0_227: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30a6f92ac_0_227: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So, now that I have told you about a few of the hats I wear in my digital scholarship role. </a:t>
            </a:r>
            <a:r>
              <a:rPr lang="en" dirty="0" smtClean="0"/>
              <a:t>This</a:t>
            </a:r>
            <a:r>
              <a:rPr lang="en" baseline="0" dirty="0" smtClean="0"/>
              <a:t> </a:t>
            </a:r>
            <a:r>
              <a:rPr lang="en-US" baseline="0" dirty="0" smtClean="0"/>
              <a:t>is the cluster of roles I see involved in DSL life: </a:t>
            </a:r>
            <a:r>
              <a:rPr lang="en" dirty="0" smtClean="0"/>
              <a:t>To </a:t>
            </a:r>
            <a:r>
              <a:rPr lang="en" dirty="0"/>
              <a:t>sum it up, a DSL is a consultant: there to offer guidance on digital platforms and tools.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31e15e559_0_17: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31e15e559_0_17: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a:t>A DSL is a researcher, learning about what others are doing in the field regularly, as this is a growing and ever-changing area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31e15e559_0_24: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31e15e559_0_24: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a:t>We are collaborators - on research, in the classroom, presenting, and for continuing education development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31e15e559_0_32: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31e15e559_0_32: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a:t>We are instructors, teaching others how to use digital platforms and tools for use in their research and how to integrate it into their teaching practices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31e15e559_0_52: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31e15e559_0_52: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a:t>We are mentors - to the other librarians who are working to implement DS services at their institution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31e15e559_0_41: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31e15e559_0_41: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a:t>And we are forever students, with new tools constantly being developed and needs of our faculty and students changing as time goes 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30a6f92ac_0_24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30a6f92ac_0_24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smtClean="0"/>
              <a:t>Today, </a:t>
            </a:r>
            <a:r>
              <a:rPr lang="en" dirty="0"/>
              <a:t>I will share one way to define digital scholarship, how digital scholarship has been implemented at Binghamton, the roles played by DS </a:t>
            </a:r>
            <a:r>
              <a:rPr lang="en" dirty="0" smtClean="0"/>
              <a:t>librarians play </a:t>
            </a:r>
            <a:r>
              <a:rPr lang="en" dirty="0"/>
              <a:t>and what is needed for sustainability, </a:t>
            </a:r>
            <a:r>
              <a:rPr lang="en" dirty="0" smtClean="0"/>
              <a:t>also </a:t>
            </a:r>
            <a:r>
              <a:rPr lang="en" dirty="0"/>
              <a:t>some upcoming </a:t>
            </a:r>
            <a:r>
              <a:rPr lang="en" dirty="0" smtClean="0"/>
              <a:t>events in other </a:t>
            </a:r>
            <a:r>
              <a:rPr lang="en" dirty="0"/>
              <a:t>parts of the CNY region that may be of interest to this group</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30a6f92ac_0_221: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30a6f92ac_0_221: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How success is defined and what sustainability looks like will depend on the needs of your institution. The Needs assessment helped us know where to start our services, having support from admin &amp; colleagues is also a major factor; and advocacy by those who we have already brought into our DS and DH communities</a:t>
            </a:r>
            <a:endParaRPr dirty="0"/>
          </a:p>
          <a:p>
            <a:pPr marL="0" indent="0">
              <a:buNone/>
            </a:pPr>
            <a:endParaRPr dirty="0"/>
          </a:p>
          <a:p>
            <a:pPr marL="0" indent="0">
              <a:buNone/>
            </a:pPr>
            <a:r>
              <a:rPr lang="en" dirty="0"/>
              <a:t>At Binghamton, in order to continue this growth and sustainability, </a:t>
            </a:r>
            <a:r>
              <a:rPr lang="en" dirty="0" smtClean="0"/>
              <a:t>I see the need for more </a:t>
            </a:r>
            <a:r>
              <a:rPr lang="en" dirty="0"/>
              <a:t>people to assist with these </a:t>
            </a:r>
            <a:r>
              <a:rPr lang="en" dirty="0" smtClean="0"/>
              <a:t>services,</a:t>
            </a:r>
            <a:r>
              <a:rPr lang="en" baseline="0" dirty="0" smtClean="0"/>
              <a:t> as I am currently a one woman service for DS.</a:t>
            </a:r>
            <a:endParaRPr dirty="0"/>
          </a:p>
          <a:p>
            <a:pPr marL="0" indent="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30a6f92ac_0_215: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30a6f92ac_0_215: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0a6f92ac_0_251: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0a6f92ac_0_251: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30a6f92ac_0_209: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30a6f92ac_0_209: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Defining Digital Scholarship:</a:t>
            </a:r>
            <a:endParaRPr dirty="0"/>
          </a:p>
          <a:p>
            <a:pPr marL="431048" indent="-281379"/>
            <a:r>
              <a:rPr lang="en" dirty="0"/>
              <a:t>Umbrella term that incorporates a variety of services, ideas, and technology</a:t>
            </a:r>
            <a:endParaRPr dirty="0"/>
          </a:p>
          <a:p>
            <a:pPr marL="431048" indent="-281379"/>
            <a:r>
              <a:rPr lang="en" dirty="0"/>
              <a:t>Defined differently everywhere - wordcloud of commonalities</a:t>
            </a:r>
            <a:endParaRPr dirty="0"/>
          </a:p>
          <a:p>
            <a:pPr marL="431048" indent="-281379"/>
            <a:r>
              <a:rPr lang="en" dirty="0"/>
              <a:t>Keywords: digital; scholarship; research; technology; services; [digital] humanities; support; open; future; data; spaces or a center</a:t>
            </a:r>
            <a:endParaRPr dirty="0"/>
          </a:p>
          <a:p>
            <a:pPr marL="431048" indent="-281379"/>
            <a:r>
              <a:rPr lang="en" dirty="0"/>
              <a:t>At Binghamton, we </a:t>
            </a:r>
            <a:r>
              <a:rPr lang="en" dirty="0" smtClean="0"/>
              <a:t>keep our </a:t>
            </a:r>
            <a:r>
              <a:rPr lang="en" dirty="0"/>
              <a:t>definition </a:t>
            </a:r>
            <a:r>
              <a:rPr lang="en" dirty="0" smtClean="0"/>
              <a:t>broad,</a:t>
            </a:r>
            <a:r>
              <a:rPr lang="en" baseline="0" dirty="0" smtClean="0"/>
              <a:t> as we are serving a wide variety of backgrounds and expertise while also still in the learning stages of what the needs are on campus [definition on slide above]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30a6f92ac_0_233: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30a6f92ac_0_233: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Binghamton is part of the SUNY system, about 17,500 students, mix of undergrad, grad, and PhD candidates</a:t>
            </a:r>
            <a:endParaRPr dirty="0"/>
          </a:p>
          <a:p>
            <a:pPr marL="0" indent="0">
              <a:buNone/>
            </a:pPr>
            <a:r>
              <a:rPr lang="en" dirty="0"/>
              <a:t>Made up of 6 </a:t>
            </a:r>
            <a:r>
              <a:rPr lang="en" dirty="0" smtClean="0"/>
              <a:t>schools</a:t>
            </a:r>
            <a:r>
              <a:rPr lang="en" baseline="0" dirty="0" smtClean="0"/>
              <a:t> and 4 campus locations, so although our central library is on main campus, not all of our patrons come to main campus, so we are working to find ways to offer DS services across campus locations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30a6f92ac_0_239: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30a6f92ac_0_239: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a:t>Over the last few years, the Libraries along with members of the teaching faculty, began talks about the growing need for digital scholarship and digital humanities services at Binghamton. This group brought in speakers and offered workshops to get the wheels in motion. One thing this led to was the creation of a new position, a Digital Scholarship Librarian, which brought me back to Binghamton in January 2018. Being the first in my role, I decided we needed to take a step back and spend Spring 2018 putting together a literature review of what others are doing, visit some of these other institutions, and conduct a needs assessment on campus. I started the NA by meeting with subject librarians to learn more about their interactions with their departments, how they see DS playing a role for their faculty and students, and any names of faculty they would recommend to meet with. I then put together a list of these faculty and met with them one-on-one, either in their office or over coffee, and talked about their research, what they know about DS, and where they see gaps in services we may be able to fill. I also attended as many campus events as I could to introduce myself and make others aware that these new services exist in the libraries.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31e15e559_0_69: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31e15e559_0_69: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US" dirty="0" smtClean="0"/>
              <a:t>From summer 2018 to now, we have put together a few different things to kick off the growth of our services and the campus</a:t>
            </a:r>
            <a:r>
              <a:rPr lang="en-US" baseline="0" dirty="0" smtClean="0"/>
              <a:t> DS/DH community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31e15e559_0_99: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31e15e559_0_99: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The Binghamton DHRI was a 4-day workshop this past May where we had 17 participants, a mix of faculty and graduate students interested in digital humanities. Our colleagues from Albany also joined us for part of the DHRI</a:t>
            </a:r>
            <a:endParaRPr dirty="0"/>
          </a:p>
          <a:p>
            <a:pPr marL="0" indent="0">
              <a:buNone/>
            </a:pPr>
            <a:r>
              <a:rPr lang="en" dirty="0"/>
              <a:t>The institute included seminar-type sessions and hands-on workshops on topics such as data visualization, digital mapping, Python, and digital pubishing platforms. We also </a:t>
            </a:r>
            <a:r>
              <a:rPr lang="en" dirty="0" smtClean="0"/>
              <a:t>invited </a:t>
            </a:r>
            <a:r>
              <a:rPr lang="en" dirty="0"/>
              <a:t>instructors from Cornell Libraries who taught sessions on the command line and text analysis and lecturers from CUNY Graduate Center and Columbia University </a:t>
            </a:r>
            <a:endParaRPr dirty="0"/>
          </a:p>
          <a:p>
            <a:pPr marL="0" indent="0">
              <a:buNone/>
            </a:pPr>
            <a:r>
              <a:rPr lang="en" dirty="0"/>
              <a:t>It was co-organized by myself and Nancy Um and </a:t>
            </a:r>
            <a:r>
              <a:rPr lang="en" dirty="0" smtClean="0"/>
              <a:t>developed </a:t>
            </a:r>
            <a:r>
              <a:rPr lang="en" dirty="0"/>
              <a:t>based on a ten-day </a:t>
            </a:r>
            <a:r>
              <a:rPr lang="en" dirty="0" smtClean="0"/>
              <a:t>train-the-trainer </a:t>
            </a:r>
            <a:r>
              <a:rPr lang="en" dirty="0"/>
              <a:t>type workshop at The CUNY Graduate Center and funded by the National Endowment for the Humanities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1f292dbd_0_0: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31f292dbd_0_0: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US" dirty="0" smtClean="0"/>
              <a:t>Just</a:t>
            </a:r>
            <a:r>
              <a:rPr lang="en-US" baseline="0" dirty="0" smtClean="0"/>
              <a:t> a couple of pictures from the Binghamton DHRI: our group on the last day (left) with our Albany colleagues, and 2 members from our co-sponsors who attended (right) along with participants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31e15e559_0_93: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31e15e559_0_93: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r>
              <a:rPr lang="en" dirty="0"/>
              <a:t>DMP workshop came from needs assessment (DMPTool) </a:t>
            </a:r>
            <a:r>
              <a:rPr lang="en" dirty="0" smtClean="0"/>
              <a:t>– started based off of the needs</a:t>
            </a:r>
            <a:r>
              <a:rPr lang="en" baseline="0" dirty="0" smtClean="0"/>
              <a:t> assessment after meeting with faculty members -- </a:t>
            </a:r>
            <a:r>
              <a:rPr lang="en" dirty="0" smtClean="0"/>
              <a:t>fills </a:t>
            </a:r>
            <a:r>
              <a:rPr lang="en" dirty="0"/>
              <a:t>up and now offered every semester</a:t>
            </a:r>
            <a:endParaRPr dirty="0"/>
          </a:p>
          <a:p>
            <a:pPr marL="0" indent="0">
              <a:buNone/>
            </a:pPr>
            <a:endParaRPr dirty="0"/>
          </a:p>
          <a:p>
            <a:pPr marL="0" indent="0">
              <a:buNone/>
            </a:pPr>
            <a:r>
              <a:rPr lang="en" dirty="0"/>
              <a:t>Post-DHRI has kept Nancy and me busy! We’ve been invited to groups on campus to offer workshops on data cleaning and analysis tools, offered our first open office hours to DHRI </a:t>
            </a:r>
            <a:r>
              <a:rPr lang="en" dirty="0" smtClean="0"/>
              <a:t>participants on reclaim hosting sites, </a:t>
            </a:r>
            <a:r>
              <a:rPr lang="en" dirty="0"/>
              <a:t>and have an upcoming workshop for graduate students on Scalar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rb.binghamton.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bit.ly/BingOAPoli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nydclc.github.io/workshop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cny2019.thatcamp.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aegay@binghamton.ed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bit.ly/bingdhri1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A Wizard with Many Hats: The Eclectic Role of Digital Scholarship Librarians</a:t>
            </a:r>
            <a:endParaRPr sz="3400"/>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Amy Gay</a:t>
            </a:r>
            <a:endParaRPr sz="2000"/>
          </a:p>
          <a:p>
            <a:pPr marL="0" lvl="0" indent="0" algn="ctr" rtl="0">
              <a:spcBef>
                <a:spcPts val="0"/>
              </a:spcBef>
              <a:spcAft>
                <a:spcPts val="0"/>
              </a:spcAft>
              <a:buNone/>
            </a:pPr>
            <a:r>
              <a:rPr lang="en" sz="2000"/>
              <a:t>Digital Scholarship Librarian</a:t>
            </a:r>
            <a:endParaRPr sz="2000"/>
          </a:p>
          <a:p>
            <a:pPr marL="0" lvl="0" indent="0" algn="ctr" rtl="0">
              <a:spcBef>
                <a:spcPts val="0"/>
              </a:spcBef>
              <a:spcAft>
                <a:spcPts val="0"/>
              </a:spcAft>
              <a:buNone/>
            </a:pPr>
            <a:r>
              <a:rPr lang="en" sz="2000"/>
              <a:t>Binghamton University Libraries</a:t>
            </a:r>
            <a:endParaRPr sz="2000"/>
          </a:p>
          <a:p>
            <a:pPr marL="0" lvl="0" indent="0" algn="ctr" rtl="0">
              <a:spcBef>
                <a:spcPts val="0"/>
              </a:spcBef>
              <a:spcAft>
                <a:spcPts val="0"/>
              </a:spcAft>
              <a:buNone/>
            </a:pPr>
            <a:r>
              <a:rPr lang="en" sz="2000"/>
              <a:t>@iamabooknerd</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The ORB </a:t>
            </a:r>
            <a:r>
              <a:rPr lang="en" dirty="0"/>
              <a:t>and the Open Access Policy</a:t>
            </a:r>
            <a:endParaRPr dirty="0"/>
          </a:p>
        </p:txBody>
      </p:sp>
      <p:sp>
        <p:nvSpPr>
          <p:cNvPr id="132" name="Google Shape;132;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t>The Open Repository @ Binghamton (the ORB) is our institutional repository (</a:t>
            </a:r>
            <a:r>
              <a:rPr lang="en" sz="2000" u="sng">
                <a:solidFill>
                  <a:schemeClr val="hlink"/>
                </a:solidFill>
                <a:hlinkClick r:id="rId3"/>
              </a:rPr>
              <a:t>https://orb.binghamton.edu/</a:t>
            </a:r>
            <a:r>
              <a:rPr lang="en" sz="2000"/>
              <a:t>)</a:t>
            </a:r>
            <a:endParaRPr sz="2000"/>
          </a:p>
          <a:p>
            <a:pPr marL="457200" lvl="0" indent="-355600" algn="l" rtl="0">
              <a:lnSpc>
                <a:spcPct val="115000"/>
              </a:lnSpc>
              <a:spcBef>
                <a:spcPts val="1600"/>
              </a:spcBef>
              <a:spcAft>
                <a:spcPts val="0"/>
              </a:spcAft>
              <a:buSzPts val="2000"/>
              <a:buChar char="●"/>
            </a:pPr>
            <a:r>
              <a:rPr lang="en" sz="2000"/>
              <a:t>Published research, theses and dissertations, image collections, data sets, audio projects</a:t>
            </a:r>
            <a:endParaRPr sz="2000"/>
          </a:p>
          <a:p>
            <a:pPr marL="0" lvl="0" indent="0" algn="l" rtl="0">
              <a:lnSpc>
                <a:spcPct val="115000"/>
              </a:lnSpc>
              <a:spcBef>
                <a:spcPts val="1600"/>
              </a:spcBef>
              <a:spcAft>
                <a:spcPts val="0"/>
              </a:spcAft>
              <a:buNone/>
            </a:pPr>
            <a:r>
              <a:rPr lang="en" sz="2000"/>
              <a:t>Open Access Policy passed by Faculty Senate in December 2018</a:t>
            </a:r>
            <a:endParaRPr sz="2000"/>
          </a:p>
          <a:p>
            <a:pPr marL="457200" lvl="0" indent="-355600" algn="l" rtl="0">
              <a:lnSpc>
                <a:spcPct val="115000"/>
              </a:lnSpc>
              <a:spcBef>
                <a:spcPts val="1600"/>
              </a:spcBef>
              <a:spcAft>
                <a:spcPts val="0"/>
              </a:spcAft>
              <a:buSzPts val="2000"/>
              <a:buChar char="●"/>
            </a:pPr>
            <a:r>
              <a:rPr lang="en" sz="2000"/>
              <a:t>To learn more, visit here: </a:t>
            </a:r>
            <a:r>
              <a:rPr lang="en" sz="2000" u="sng">
                <a:solidFill>
                  <a:schemeClr val="hlink"/>
                </a:solidFill>
                <a:hlinkClick r:id="rId4"/>
              </a:rPr>
              <a:t>http://bit.ly/BingOAPolicy</a:t>
            </a:r>
            <a:r>
              <a:rPr lang="en" sz="2000"/>
              <a:t> </a:t>
            </a:r>
            <a:endParaRPr sz="2000"/>
          </a:p>
          <a:p>
            <a:pPr marL="0" lvl="0" indent="0" algn="l" rtl="0">
              <a:lnSpc>
                <a:spcPct val="115000"/>
              </a:lnSpc>
              <a:spcBef>
                <a:spcPts val="1600"/>
              </a:spcBef>
              <a:spcAft>
                <a:spcPts val="0"/>
              </a:spcAft>
              <a:buNone/>
            </a:pPr>
            <a:endParaRPr sz="2000"/>
          </a:p>
          <a:p>
            <a:pPr marL="0" lvl="0" indent="0" algn="l" rtl="0">
              <a:lnSpc>
                <a:spcPct val="115000"/>
              </a:lnSpc>
              <a:spcBef>
                <a:spcPts val="1600"/>
              </a:spcBef>
              <a:spcAft>
                <a:spcPts val="1600"/>
              </a:spcAft>
              <a:buNone/>
            </a:pPr>
            <a:endParaRPr sz="2000"/>
          </a:p>
        </p:txBody>
      </p:sp>
      <p:pic>
        <p:nvPicPr>
          <p:cNvPr id="133" name="Google Shape;133;p22"/>
          <p:cNvPicPr preferRelativeResize="0"/>
          <p:nvPr/>
        </p:nvPicPr>
        <p:blipFill>
          <a:blip r:embed="rId5">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Collaborations</a:t>
            </a:r>
            <a:endParaRPr dirty="0"/>
          </a:p>
        </p:txBody>
      </p:sp>
      <p:sp>
        <p:nvSpPr>
          <p:cNvPr id="139" name="Google Shape;139;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Groups on campus:</a:t>
            </a:r>
            <a:endParaRPr/>
          </a:p>
          <a:p>
            <a:pPr marL="457200" lvl="0" indent="-342900" algn="l" rtl="0">
              <a:spcBef>
                <a:spcPts val="1600"/>
              </a:spcBef>
              <a:spcAft>
                <a:spcPts val="0"/>
              </a:spcAft>
              <a:buSzPts val="1800"/>
              <a:buChar char="●"/>
            </a:pPr>
            <a:r>
              <a:rPr lang="en"/>
              <a:t>Digital Scholarship Steering Committee (Libraries)</a:t>
            </a:r>
            <a:endParaRPr/>
          </a:p>
          <a:p>
            <a:pPr marL="457200" lvl="0" indent="-342900" algn="l" rtl="0">
              <a:spcBef>
                <a:spcPts val="0"/>
              </a:spcBef>
              <a:spcAft>
                <a:spcPts val="0"/>
              </a:spcAft>
              <a:buSzPts val="1800"/>
              <a:buChar char="●"/>
            </a:pPr>
            <a:r>
              <a:rPr lang="en"/>
              <a:t>Digital Humanities Faculty</a:t>
            </a:r>
            <a:endParaRPr/>
          </a:p>
          <a:p>
            <a:pPr marL="457200" lvl="0" indent="-342900" algn="l" rtl="0">
              <a:spcBef>
                <a:spcPts val="0"/>
              </a:spcBef>
              <a:spcAft>
                <a:spcPts val="0"/>
              </a:spcAft>
              <a:buSzPts val="1800"/>
              <a:buChar char="●"/>
            </a:pPr>
            <a:r>
              <a:rPr lang="en"/>
              <a:t>Digital Humanities Research Institute (BingDHRI)</a:t>
            </a:r>
            <a:endParaRPr/>
          </a:p>
          <a:p>
            <a:pPr marL="457200" lvl="0" indent="-342900" algn="l" rtl="0">
              <a:spcBef>
                <a:spcPts val="0"/>
              </a:spcBef>
              <a:spcAft>
                <a:spcPts val="0"/>
              </a:spcAft>
              <a:buSzPts val="1800"/>
              <a:buChar char="●"/>
            </a:pPr>
            <a:r>
              <a:rPr lang="en"/>
              <a:t>Virtual Reality (VR) Taskforce (Libraries)</a:t>
            </a:r>
            <a:endParaRPr/>
          </a:p>
          <a:p>
            <a:pPr marL="457200" lvl="0" indent="-342900" algn="l" rtl="0">
              <a:spcBef>
                <a:spcPts val="0"/>
              </a:spcBef>
              <a:spcAft>
                <a:spcPts val="0"/>
              </a:spcAft>
              <a:buSzPts val="1800"/>
              <a:buChar char="●"/>
            </a:pPr>
            <a:r>
              <a:rPr lang="en"/>
              <a:t>Data Science Transdisciplinary Area of Excellence (TAE)</a:t>
            </a:r>
            <a:endParaRPr/>
          </a:p>
          <a:p>
            <a:pPr marL="0" lvl="0" indent="0" algn="l" rtl="0">
              <a:spcBef>
                <a:spcPts val="1600"/>
              </a:spcBef>
              <a:spcAft>
                <a:spcPts val="1600"/>
              </a:spcAft>
              <a:buNone/>
            </a:pPr>
            <a:r>
              <a:rPr lang="en"/>
              <a:t>Collaborations in the classroom - assistance with instruction on digital tools, open access, and Creative Commons</a:t>
            </a:r>
            <a:endParaRPr/>
          </a:p>
        </p:txBody>
      </p:sp>
      <p:pic>
        <p:nvPicPr>
          <p:cNvPr id="140" name="Google Shape;140;p23"/>
          <p:cNvPicPr preferRelativeResize="0"/>
          <p:nvPr/>
        </p:nvPicPr>
        <p:blipFill>
          <a:blip r:embed="rId3">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Digital </a:t>
            </a:r>
            <a:r>
              <a:rPr lang="en" dirty="0"/>
              <a:t>Scholarship Center</a:t>
            </a:r>
            <a:endParaRPr dirty="0"/>
          </a:p>
        </p:txBody>
      </p:sp>
      <p:sp>
        <p:nvSpPr>
          <p:cNvPr id="146" name="Google Shape;146;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An open space for collaboration, consultation, and use of software that is not easily accessible elsewhere on campus</a:t>
            </a:r>
            <a:endParaRPr sz="2000"/>
          </a:p>
          <a:p>
            <a:pPr marL="457200" lvl="0" indent="-355600" algn="l" rtl="0">
              <a:lnSpc>
                <a:spcPct val="150000"/>
              </a:lnSpc>
              <a:spcBef>
                <a:spcPts val="0"/>
              </a:spcBef>
              <a:spcAft>
                <a:spcPts val="0"/>
              </a:spcAft>
              <a:buSzPts val="2000"/>
              <a:buChar char="●"/>
            </a:pPr>
            <a:r>
              <a:rPr lang="en" sz="2000"/>
              <a:t>Pilot space planned for 2020</a:t>
            </a:r>
            <a:endParaRPr sz="2000"/>
          </a:p>
          <a:p>
            <a:pPr marL="457200" lvl="0" indent="-355600" algn="l" rtl="0">
              <a:lnSpc>
                <a:spcPct val="150000"/>
              </a:lnSpc>
              <a:spcBef>
                <a:spcPts val="0"/>
              </a:spcBef>
              <a:spcAft>
                <a:spcPts val="0"/>
              </a:spcAft>
              <a:buSzPts val="2000"/>
              <a:buChar char="●"/>
            </a:pPr>
            <a:r>
              <a:rPr lang="en" sz="2000"/>
              <a:t>Actual space planned for 2023</a:t>
            </a:r>
            <a:endParaRPr sz="2000"/>
          </a:p>
        </p:txBody>
      </p:sp>
      <p:pic>
        <p:nvPicPr>
          <p:cNvPr id="147" name="Google Shape;147;p24"/>
          <p:cNvPicPr preferRelativeResize="0"/>
          <p:nvPr/>
        </p:nvPicPr>
        <p:blipFill>
          <a:blip r:embed="rId3">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Consultations</a:t>
            </a:r>
            <a:endParaRPr dirty="0"/>
          </a:p>
        </p:txBody>
      </p:sp>
      <p:sp>
        <p:nvSpPr>
          <p:cNvPr id="153" name="Google Shape;153;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Offered to faculty and students</a:t>
            </a:r>
            <a:endParaRPr sz="2000"/>
          </a:p>
          <a:p>
            <a:pPr marL="457200" lvl="0" indent="-355600" algn="l" rtl="0">
              <a:lnSpc>
                <a:spcPct val="150000"/>
              </a:lnSpc>
              <a:spcBef>
                <a:spcPts val="0"/>
              </a:spcBef>
              <a:spcAft>
                <a:spcPts val="0"/>
              </a:spcAft>
              <a:buSzPts val="2000"/>
              <a:buChar char="●"/>
            </a:pPr>
            <a:r>
              <a:rPr lang="en" sz="2000"/>
              <a:t>Consultations have included:</a:t>
            </a:r>
            <a:endParaRPr sz="2000"/>
          </a:p>
          <a:p>
            <a:pPr marL="914400" lvl="1" indent="-355600" algn="l" rtl="0">
              <a:lnSpc>
                <a:spcPct val="150000"/>
              </a:lnSpc>
              <a:spcBef>
                <a:spcPts val="0"/>
              </a:spcBef>
              <a:spcAft>
                <a:spcPts val="0"/>
              </a:spcAft>
              <a:buSzPts val="2000"/>
              <a:buChar char="○"/>
            </a:pPr>
            <a:r>
              <a:rPr lang="en" sz="2000"/>
              <a:t>Digital tools</a:t>
            </a:r>
            <a:endParaRPr sz="2000"/>
          </a:p>
          <a:p>
            <a:pPr marL="914400" lvl="1" indent="-355600" algn="l" rtl="0">
              <a:lnSpc>
                <a:spcPct val="150000"/>
              </a:lnSpc>
              <a:spcBef>
                <a:spcPts val="0"/>
              </a:spcBef>
              <a:spcAft>
                <a:spcPts val="0"/>
              </a:spcAft>
              <a:buSzPts val="2000"/>
              <a:buChar char="○"/>
            </a:pPr>
            <a:r>
              <a:rPr lang="en" sz="2000"/>
              <a:t>Digital platforms</a:t>
            </a:r>
            <a:endParaRPr sz="2000"/>
          </a:p>
          <a:p>
            <a:pPr marL="914400" lvl="1" indent="-355600" algn="l" rtl="0">
              <a:lnSpc>
                <a:spcPct val="150000"/>
              </a:lnSpc>
              <a:spcBef>
                <a:spcPts val="0"/>
              </a:spcBef>
              <a:spcAft>
                <a:spcPts val="0"/>
              </a:spcAft>
              <a:buSzPts val="2000"/>
              <a:buChar char="○"/>
            </a:pPr>
            <a:r>
              <a:rPr lang="en" sz="2000"/>
              <a:t>Data Management Plans</a:t>
            </a:r>
            <a:endParaRPr sz="2000"/>
          </a:p>
          <a:p>
            <a:pPr marL="914400" lvl="1" indent="-355600" algn="l" rtl="0">
              <a:lnSpc>
                <a:spcPct val="150000"/>
              </a:lnSpc>
              <a:spcBef>
                <a:spcPts val="0"/>
              </a:spcBef>
              <a:spcAft>
                <a:spcPts val="0"/>
              </a:spcAft>
              <a:buSzPts val="2000"/>
              <a:buChar char="○"/>
            </a:pPr>
            <a:r>
              <a:rPr lang="en" sz="2000"/>
              <a:t>Integration into research and class projects</a:t>
            </a:r>
            <a:endParaRPr sz="2000"/>
          </a:p>
          <a:p>
            <a:pPr marL="914400" lvl="1" indent="-355600" algn="l" rtl="0">
              <a:lnSpc>
                <a:spcPct val="150000"/>
              </a:lnSpc>
              <a:spcBef>
                <a:spcPts val="0"/>
              </a:spcBef>
              <a:spcAft>
                <a:spcPts val="0"/>
              </a:spcAft>
              <a:buSzPts val="2000"/>
              <a:buChar char="○"/>
            </a:pPr>
            <a:r>
              <a:rPr lang="en" sz="2000"/>
              <a:t>The ORB </a:t>
            </a:r>
            <a:endParaRPr sz="2000"/>
          </a:p>
        </p:txBody>
      </p:sp>
      <p:pic>
        <p:nvPicPr>
          <p:cNvPr id="154" name="Google Shape;154;p25"/>
          <p:cNvPicPr preferRelativeResize="0"/>
          <p:nvPr/>
        </p:nvPicPr>
        <p:blipFill>
          <a:blip r:embed="rId3">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Roles of Digital Scholarship Librarians</a:t>
            </a:r>
            <a:endParaRPr/>
          </a:p>
        </p:txBody>
      </p:sp>
      <p:pic>
        <p:nvPicPr>
          <p:cNvPr id="160" name="Google Shape;160;p26"/>
          <p:cNvPicPr preferRelativeResize="0"/>
          <p:nvPr/>
        </p:nvPicPr>
        <p:blipFill>
          <a:blip r:embed="rId3">
            <a:alphaModFix/>
          </a:blip>
          <a:stretch>
            <a:fillRect/>
          </a:stretch>
        </p:blipFill>
        <p:spPr>
          <a:xfrm>
            <a:off x="5968150" y="4568725"/>
            <a:ext cx="3109426" cy="532425"/>
          </a:xfrm>
          <a:prstGeom prst="rect">
            <a:avLst/>
          </a:prstGeom>
          <a:noFill/>
          <a:ln>
            <a:noFill/>
          </a:ln>
        </p:spPr>
      </p:pic>
      <p:sp>
        <p:nvSpPr>
          <p:cNvPr id="161" name="Google Shape;161;p26"/>
          <p:cNvSpPr/>
          <p:nvPr/>
        </p:nvSpPr>
        <p:spPr>
          <a:xfrm>
            <a:off x="387901" y="1662300"/>
            <a:ext cx="2124792"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Consultant</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Roles of Digital Scholarship Librarians</a:t>
            </a:r>
            <a:endParaRPr/>
          </a:p>
        </p:txBody>
      </p:sp>
      <p:pic>
        <p:nvPicPr>
          <p:cNvPr id="167" name="Google Shape;167;p27"/>
          <p:cNvPicPr preferRelativeResize="0"/>
          <p:nvPr/>
        </p:nvPicPr>
        <p:blipFill>
          <a:blip r:embed="rId3">
            <a:alphaModFix/>
          </a:blip>
          <a:stretch>
            <a:fillRect/>
          </a:stretch>
        </p:blipFill>
        <p:spPr>
          <a:xfrm>
            <a:off x="5968150" y="4568725"/>
            <a:ext cx="3109426" cy="532425"/>
          </a:xfrm>
          <a:prstGeom prst="rect">
            <a:avLst/>
          </a:prstGeom>
          <a:noFill/>
          <a:ln>
            <a:noFill/>
          </a:ln>
        </p:spPr>
      </p:pic>
      <p:sp>
        <p:nvSpPr>
          <p:cNvPr id="168" name="Google Shape;168;p27"/>
          <p:cNvSpPr/>
          <p:nvPr/>
        </p:nvSpPr>
        <p:spPr>
          <a:xfrm>
            <a:off x="387901" y="1662300"/>
            <a:ext cx="2124792"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Consultant</a:t>
            </a:r>
            <a:endParaRPr sz="1800"/>
          </a:p>
        </p:txBody>
      </p:sp>
      <p:sp>
        <p:nvSpPr>
          <p:cNvPr id="169" name="Google Shape;169;p27"/>
          <p:cNvSpPr/>
          <p:nvPr/>
        </p:nvSpPr>
        <p:spPr>
          <a:xfrm>
            <a:off x="996475" y="3354649"/>
            <a:ext cx="2124792" cy="16341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Researcher</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Roles of Digital Scholarship Librarians</a:t>
            </a:r>
            <a:endParaRPr/>
          </a:p>
        </p:txBody>
      </p:sp>
      <p:pic>
        <p:nvPicPr>
          <p:cNvPr id="175" name="Google Shape;175;p28"/>
          <p:cNvPicPr preferRelativeResize="0"/>
          <p:nvPr/>
        </p:nvPicPr>
        <p:blipFill>
          <a:blip r:embed="rId3">
            <a:alphaModFix/>
          </a:blip>
          <a:stretch>
            <a:fillRect/>
          </a:stretch>
        </p:blipFill>
        <p:spPr>
          <a:xfrm>
            <a:off x="5968150" y="4568725"/>
            <a:ext cx="3109426" cy="532425"/>
          </a:xfrm>
          <a:prstGeom prst="rect">
            <a:avLst/>
          </a:prstGeom>
          <a:noFill/>
          <a:ln>
            <a:noFill/>
          </a:ln>
        </p:spPr>
      </p:pic>
      <p:sp>
        <p:nvSpPr>
          <p:cNvPr id="176" name="Google Shape;176;p28"/>
          <p:cNvSpPr/>
          <p:nvPr/>
        </p:nvSpPr>
        <p:spPr>
          <a:xfrm>
            <a:off x="387901" y="1662300"/>
            <a:ext cx="2124792"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Consultant</a:t>
            </a:r>
            <a:endParaRPr sz="1800"/>
          </a:p>
        </p:txBody>
      </p:sp>
      <p:sp>
        <p:nvSpPr>
          <p:cNvPr id="177" name="Google Shape;177;p28"/>
          <p:cNvSpPr/>
          <p:nvPr/>
        </p:nvSpPr>
        <p:spPr>
          <a:xfrm>
            <a:off x="996475" y="3354649"/>
            <a:ext cx="2124792" cy="16341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Researcher</a:t>
            </a:r>
            <a:endParaRPr sz="1800"/>
          </a:p>
        </p:txBody>
      </p:sp>
      <p:sp>
        <p:nvSpPr>
          <p:cNvPr id="178" name="Google Shape;178;p28"/>
          <p:cNvSpPr/>
          <p:nvPr/>
        </p:nvSpPr>
        <p:spPr>
          <a:xfrm>
            <a:off x="3546225" y="3230250"/>
            <a:ext cx="218656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Collaborator</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Roles of Digital Scholarship Librarians</a:t>
            </a:r>
            <a:endParaRPr/>
          </a:p>
        </p:txBody>
      </p:sp>
      <p:pic>
        <p:nvPicPr>
          <p:cNvPr id="184" name="Google Shape;184;p29"/>
          <p:cNvPicPr preferRelativeResize="0"/>
          <p:nvPr/>
        </p:nvPicPr>
        <p:blipFill>
          <a:blip r:embed="rId3">
            <a:alphaModFix/>
          </a:blip>
          <a:stretch>
            <a:fillRect/>
          </a:stretch>
        </p:blipFill>
        <p:spPr>
          <a:xfrm>
            <a:off x="5968150" y="4568725"/>
            <a:ext cx="3109426" cy="532425"/>
          </a:xfrm>
          <a:prstGeom prst="rect">
            <a:avLst/>
          </a:prstGeom>
          <a:noFill/>
          <a:ln>
            <a:noFill/>
          </a:ln>
        </p:spPr>
      </p:pic>
      <p:sp>
        <p:nvSpPr>
          <p:cNvPr id="185" name="Google Shape;185;p29"/>
          <p:cNvSpPr/>
          <p:nvPr/>
        </p:nvSpPr>
        <p:spPr>
          <a:xfrm>
            <a:off x="387901" y="1662300"/>
            <a:ext cx="2124792"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Consultant</a:t>
            </a:r>
            <a:endParaRPr sz="1800"/>
          </a:p>
        </p:txBody>
      </p:sp>
      <p:sp>
        <p:nvSpPr>
          <p:cNvPr id="186" name="Google Shape;186;p29"/>
          <p:cNvSpPr/>
          <p:nvPr/>
        </p:nvSpPr>
        <p:spPr>
          <a:xfrm>
            <a:off x="996475" y="3354649"/>
            <a:ext cx="2124792" cy="16341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Researcher</a:t>
            </a:r>
            <a:endParaRPr sz="1800"/>
          </a:p>
        </p:txBody>
      </p:sp>
      <p:sp>
        <p:nvSpPr>
          <p:cNvPr id="187" name="Google Shape;187;p29"/>
          <p:cNvSpPr/>
          <p:nvPr/>
        </p:nvSpPr>
        <p:spPr>
          <a:xfrm>
            <a:off x="3546225" y="3230250"/>
            <a:ext cx="218656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Collaborator</a:t>
            </a:r>
            <a:endParaRPr sz="1800"/>
          </a:p>
        </p:txBody>
      </p:sp>
      <p:sp>
        <p:nvSpPr>
          <p:cNvPr id="188" name="Google Shape;188;p29"/>
          <p:cNvSpPr/>
          <p:nvPr/>
        </p:nvSpPr>
        <p:spPr>
          <a:xfrm>
            <a:off x="2930800" y="1304249"/>
            <a:ext cx="196354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Instructor</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Roles of Digital Scholarship Librarians</a:t>
            </a:r>
            <a:endParaRPr/>
          </a:p>
        </p:txBody>
      </p:sp>
      <p:pic>
        <p:nvPicPr>
          <p:cNvPr id="194" name="Google Shape;194;p30"/>
          <p:cNvPicPr preferRelativeResize="0"/>
          <p:nvPr/>
        </p:nvPicPr>
        <p:blipFill>
          <a:blip r:embed="rId3">
            <a:alphaModFix/>
          </a:blip>
          <a:stretch>
            <a:fillRect/>
          </a:stretch>
        </p:blipFill>
        <p:spPr>
          <a:xfrm>
            <a:off x="5968150" y="4568725"/>
            <a:ext cx="3109426" cy="532425"/>
          </a:xfrm>
          <a:prstGeom prst="rect">
            <a:avLst/>
          </a:prstGeom>
          <a:noFill/>
          <a:ln>
            <a:noFill/>
          </a:ln>
        </p:spPr>
      </p:pic>
      <p:sp>
        <p:nvSpPr>
          <p:cNvPr id="195" name="Google Shape;195;p30"/>
          <p:cNvSpPr/>
          <p:nvPr/>
        </p:nvSpPr>
        <p:spPr>
          <a:xfrm>
            <a:off x="387901" y="1662300"/>
            <a:ext cx="2124792"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Consultant</a:t>
            </a:r>
            <a:endParaRPr sz="1800"/>
          </a:p>
        </p:txBody>
      </p:sp>
      <p:sp>
        <p:nvSpPr>
          <p:cNvPr id="196" name="Google Shape;196;p30"/>
          <p:cNvSpPr/>
          <p:nvPr/>
        </p:nvSpPr>
        <p:spPr>
          <a:xfrm>
            <a:off x="996475" y="3354649"/>
            <a:ext cx="2124792" cy="16341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Researcher</a:t>
            </a:r>
            <a:endParaRPr sz="1800"/>
          </a:p>
        </p:txBody>
      </p:sp>
      <p:sp>
        <p:nvSpPr>
          <p:cNvPr id="197" name="Google Shape;197;p30"/>
          <p:cNvSpPr/>
          <p:nvPr/>
        </p:nvSpPr>
        <p:spPr>
          <a:xfrm>
            <a:off x="3546225" y="3230250"/>
            <a:ext cx="218656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Collaborator</a:t>
            </a:r>
            <a:endParaRPr sz="1800"/>
          </a:p>
        </p:txBody>
      </p:sp>
      <p:sp>
        <p:nvSpPr>
          <p:cNvPr id="198" name="Google Shape;198;p30"/>
          <p:cNvSpPr/>
          <p:nvPr/>
        </p:nvSpPr>
        <p:spPr>
          <a:xfrm>
            <a:off x="2930800" y="1304249"/>
            <a:ext cx="196354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Instructor</a:t>
            </a:r>
            <a:endParaRPr sz="1800"/>
          </a:p>
        </p:txBody>
      </p:sp>
      <p:sp>
        <p:nvSpPr>
          <p:cNvPr id="199" name="Google Shape;199;p30"/>
          <p:cNvSpPr/>
          <p:nvPr/>
        </p:nvSpPr>
        <p:spPr>
          <a:xfrm>
            <a:off x="5451225" y="1144124"/>
            <a:ext cx="196354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Mentor</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Roles of Digital Scholarship Librarians</a:t>
            </a:r>
            <a:endParaRPr/>
          </a:p>
        </p:txBody>
      </p:sp>
      <p:pic>
        <p:nvPicPr>
          <p:cNvPr id="205" name="Google Shape;205;p31"/>
          <p:cNvPicPr preferRelativeResize="0"/>
          <p:nvPr/>
        </p:nvPicPr>
        <p:blipFill>
          <a:blip r:embed="rId3">
            <a:alphaModFix/>
          </a:blip>
          <a:stretch>
            <a:fillRect/>
          </a:stretch>
        </p:blipFill>
        <p:spPr>
          <a:xfrm>
            <a:off x="5968150" y="4568725"/>
            <a:ext cx="3109426" cy="532425"/>
          </a:xfrm>
          <a:prstGeom prst="rect">
            <a:avLst/>
          </a:prstGeom>
          <a:noFill/>
          <a:ln>
            <a:noFill/>
          </a:ln>
        </p:spPr>
      </p:pic>
      <p:sp>
        <p:nvSpPr>
          <p:cNvPr id="206" name="Google Shape;206;p31"/>
          <p:cNvSpPr/>
          <p:nvPr/>
        </p:nvSpPr>
        <p:spPr>
          <a:xfrm>
            <a:off x="387901" y="1662300"/>
            <a:ext cx="2124792"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Consultant</a:t>
            </a:r>
            <a:endParaRPr sz="1800"/>
          </a:p>
        </p:txBody>
      </p:sp>
      <p:sp>
        <p:nvSpPr>
          <p:cNvPr id="207" name="Google Shape;207;p31"/>
          <p:cNvSpPr/>
          <p:nvPr/>
        </p:nvSpPr>
        <p:spPr>
          <a:xfrm>
            <a:off x="996475" y="3354649"/>
            <a:ext cx="2124792" cy="163414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Researcher</a:t>
            </a:r>
            <a:endParaRPr sz="1800"/>
          </a:p>
        </p:txBody>
      </p:sp>
      <p:sp>
        <p:nvSpPr>
          <p:cNvPr id="208" name="Google Shape;208;p31"/>
          <p:cNvSpPr/>
          <p:nvPr/>
        </p:nvSpPr>
        <p:spPr>
          <a:xfrm>
            <a:off x="3546225" y="3230250"/>
            <a:ext cx="218656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Collaborator</a:t>
            </a:r>
            <a:endParaRPr sz="1800"/>
          </a:p>
        </p:txBody>
      </p:sp>
      <p:sp>
        <p:nvSpPr>
          <p:cNvPr id="209" name="Google Shape;209;p31"/>
          <p:cNvSpPr/>
          <p:nvPr/>
        </p:nvSpPr>
        <p:spPr>
          <a:xfrm>
            <a:off x="2930800" y="1304249"/>
            <a:ext cx="196354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Instructor</a:t>
            </a:r>
            <a:endParaRPr sz="1800"/>
          </a:p>
        </p:txBody>
      </p:sp>
      <p:sp>
        <p:nvSpPr>
          <p:cNvPr id="210" name="Google Shape;210;p31"/>
          <p:cNvSpPr/>
          <p:nvPr/>
        </p:nvSpPr>
        <p:spPr>
          <a:xfrm>
            <a:off x="5451225" y="1144124"/>
            <a:ext cx="196354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Mentor</a:t>
            </a:r>
            <a:endParaRPr sz="1800"/>
          </a:p>
        </p:txBody>
      </p:sp>
      <p:sp>
        <p:nvSpPr>
          <p:cNvPr id="211" name="Google Shape;211;p31"/>
          <p:cNvSpPr/>
          <p:nvPr/>
        </p:nvSpPr>
        <p:spPr>
          <a:xfrm>
            <a:off x="5968150" y="2856424"/>
            <a:ext cx="1963548" cy="15679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Student</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Overview</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AutoNum type="romanUcPeriod"/>
            </a:pPr>
            <a:r>
              <a:rPr lang="en"/>
              <a:t>Defining Digital Scholarship </a:t>
            </a:r>
            <a:endParaRPr/>
          </a:p>
          <a:p>
            <a:pPr marL="457200" lvl="0" indent="-342900" algn="l" rtl="0">
              <a:lnSpc>
                <a:spcPct val="100000"/>
              </a:lnSpc>
              <a:spcBef>
                <a:spcPts val="0"/>
              </a:spcBef>
              <a:spcAft>
                <a:spcPts val="0"/>
              </a:spcAft>
              <a:buSzPts val="1800"/>
              <a:buAutoNum type="romanUcPeriod"/>
            </a:pPr>
            <a:r>
              <a:rPr lang="en"/>
              <a:t>Digital Scholarship at Binghamton</a:t>
            </a:r>
            <a:endParaRPr/>
          </a:p>
          <a:p>
            <a:pPr marL="457200" lvl="0" indent="-342900" algn="l" rtl="0">
              <a:lnSpc>
                <a:spcPct val="100000"/>
              </a:lnSpc>
              <a:spcBef>
                <a:spcPts val="0"/>
              </a:spcBef>
              <a:spcAft>
                <a:spcPts val="0"/>
              </a:spcAft>
              <a:buSzPts val="1800"/>
              <a:buAutoNum type="romanUcPeriod"/>
            </a:pPr>
            <a:r>
              <a:rPr lang="en"/>
              <a:t>Roles of Digital Scholarship Librarians</a:t>
            </a:r>
            <a:endParaRPr/>
          </a:p>
          <a:p>
            <a:pPr marL="457200" lvl="0" indent="-342900" algn="l" rtl="0">
              <a:lnSpc>
                <a:spcPct val="100000"/>
              </a:lnSpc>
              <a:spcBef>
                <a:spcPts val="0"/>
              </a:spcBef>
              <a:spcAft>
                <a:spcPts val="0"/>
              </a:spcAft>
              <a:buSzPts val="1800"/>
              <a:buAutoNum type="romanUcPeriod"/>
            </a:pPr>
            <a:r>
              <a:rPr lang="en"/>
              <a:t>Needs for DS Success and Sustainability</a:t>
            </a:r>
            <a:endParaRPr/>
          </a:p>
          <a:p>
            <a:pPr marL="457200" lvl="0" indent="-342900" algn="l" rtl="0">
              <a:lnSpc>
                <a:spcPct val="100000"/>
              </a:lnSpc>
              <a:spcBef>
                <a:spcPts val="0"/>
              </a:spcBef>
              <a:spcAft>
                <a:spcPts val="0"/>
              </a:spcAft>
              <a:buSzPts val="1800"/>
              <a:buAutoNum type="romanUcPeriod"/>
            </a:pPr>
            <a:r>
              <a:rPr lang="en"/>
              <a:t>Upcoming Regional Events</a:t>
            </a:r>
            <a:endParaRPr/>
          </a:p>
        </p:txBody>
      </p:sp>
      <p:pic>
        <p:nvPicPr>
          <p:cNvPr id="71" name="Google Shape;71;p14"/>
          <p:cNvPicPr preferRelativeResize="0"/>
          <p:nvPr/>
        </p:nvPicPr>
        <p:blipFill>
          <a:blip r:embed="rId3">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Needs for DS Success and Sustainability</a:t>
            </a:r>
            <a:endParaRPr/>
          </a:p>
        </p:txBody>
      </p:sp>
      <p:sp>
        <p:nvSpPr>
          <p:cNvPr id="217" name="Google Shape;217;p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Defining success for your institution</a:t>
            </a:r>
            <a:endParaRPr/>
          </a:p>
          <a:p>
            <a:pPr marL="457200" lvl="0" indent="-342900" algn="l" rtl="0">
              <a:spcBef>
                <a:spcPts val="0"/>
              </a:spcBef>
              <a:spcAft>
                <a:spcPts val="0"/>
              </a:spcAft>
              <a:buSzPts val="1800"/>
              <a:buChar char="●"/>
            </a:pPr>
            <a:r>
              <a:rPr lang="en"/>
              <a:t>Support from administrators and colleagues</a:t>
            </a:r>
            <a:endParaRPr/>
          </a:p>
          <a:p>
            <a:pPr marL="457200" lvl="0" indent="-342900" algn="l" rtl="0">
              <a:spcBef>
                <a:spcPts val="0"/>
              </a:spcBef>
              <a:spcAft>
                <a:spcPts val="0"/>
              </a:spcAft>
              <a:buSzPts val="1800"/>
              <a:buChar char="●"/>
            </a:pPr>
            <a:r>
              <a:rPr lang="en"/>
              <a:t>People (librarians, faculty, students, staff)</a:t>
            </a:r>
            <a:endParaRPr/>
          </a:p>
          <a:p>
            <a:pPr marL="457200" lvl="0" indent="-342900" algn="l" rtl="0">
              <a:spcBef>
                <a:spcPts val="0"/>
              </a:spcBef>
              <a:spcAft>
                <a:spcPts val="0"/>
              </a:spcAft>
              <a:buSzPts val="1800"/>
              <a:buChar char="●"/>
            </a:pPr>
            <a:r>
              <a:rPr lang="en"/>
              <a:t>Collaboration between groups</a:t>
            </a:r>
            <a:endParaRPr/>
          </a:p>
        </p:txBody>
      </p:sp>
      <p:pic>
        <p:nvPicPr>
          <p:cNvPr id="218" name="Google Shape;218;p32"/>
          <p:cNvPicPr preferRelativeResize="0"/>
          <p:nvPr/>
        </p:nvPicPr>
        <p:blipFill>
          <a:blip r:embed="rId3">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Upcoming around the Area</a:t>
            </a:r>
            <a:endParaRPr/>
          </a:p>
        </p:txBody>
      </p:sp>
      <p:sp>
        <p:nvSpPr>
          <p:cNvPr id="224" name="Google Shape;224;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Library Carpentry -- Intro to Data &amp; OpenRefine</a:t>
            </a:r>
            <a:endParaRPr/>
          </a:p>
          <a:p>
            <a:pPr marL="0" lvl="0" indent="0" algn="l" rtl="0">
              <a:lnSpc>
                <a:spcPct val="100000"/>
              </a:lnSpc>
              <a:spcBef>
                <a:spcPts val="0"/>
              </a:spcBef>
              <a:spcAft>
                <a:spcPts val="0"/>
              </a:spcAft>
              <a:buNone/>
            </a:pPr>
            <a:r>
              <a:rPr lang="en"/>
              <a:t>October 25, 2019, 9a – 5p</a:t>
            </a:r>
            <a:endParaRPr/>
          </a:p>
          <a:p>
            <a:pPr marL="0" lvl="0" indent="0" algn="l" rtl="0">
              <a:lnSpc>
                <a:spcPct val="100000"/>
              </a:lnSpc>
              <a:spcBef>
                <a:spcPts val="0"/>
              </a:spcBef>
              <a:spcAft>
                <a:spcPts val="0"/>
              </a:spcAft>
              <a:buNone/>
            </a:pPr>
            <a:r>
              <a:rPr lang="en"/>
              <a:t>SUNY Oneonta, Oneonta NY</a:t>
            </a:r>
            <a:endParaRPr/>
          </a:p>
          <a:p>
            <a:pPr marL="0" lvl="0" indent="0" algn="l" rtl="0">
              <a:lnSpc>
                <a:spcPct val="100000"/>
              </a:lnSpc>
              <a:spcBef>
                <a:spcPts val="0"/>
              </a:spcBef>
              <a:spcAft>
                <a:spcPts val="0"/>
              </a:spcAft>
              <a:buNone/>
            </a:pPr>
            <a:r>
              <a:rPr lang="en"/>
              <a:t>Sign up: </a:t>
            </a:r>
            <a:r>
              <a:rPr lang="en" u="sng">
                <a:solidFill>
                  <a:schemeClr val="hlink"/>
                </a:solidFill>
                <a:hlinkClick r:id="rId3"/>
              </a:rPr>
              <a:t>https://nydclc.github.io/workshops/</a:t>
            </a:r>
            <a:r>
              <a:rPr lang="en"/>
              <a:t>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THATCamp CNY 2019 </a:t>
            </a:r>
            <a:endParaRPr/>
          </a:p>
          <a:p>
            <a:pPr marL="0" lvl="0" indent="0" algn="l" rtl="0">
              <a:lnSpc>
                <a:spcPct val="100000"/>
              </a:lnSpc>
              <a:spcBef>
                <a:spcPts val="0"/>
              </a:spcBef>
              <a:spcAft>
                <a:spcPts val="0"/>
              </a:spcAft>
              <a:buNone/>
            </a:pPr>
            <a:r>
              <a:rPr lang="en"/>
              <a:t>One Day unconference for those interested in digital humanities</a:t>
            </a:r>
            <a:endParaRPr/>
          </a:p>
          <a:p>
            <a:pPr marL="0" lvl="0" indent="0" algn="l" rtl="0">
              <a:lnSpc>
                <a:spcPct val="100000"/>
              </a:lnSpc>
              <a:spcBef>
                <a:spcPts val="0"/>
              </a:spcBef>
              <a:spcAft>
                <a:spcPts val="0"/>
              </a:spcAft>
              <a:buNone/>
            </a:pPr>
            <a:r>
              <a:rPr lang="en"/>
              <a:t>October 25, 2019 - all day</a:t>
            </a:r>
            <a:endParaRPr/>
          </a:p>
          <a:p>
            <a:pPr marL="0" lvl="0" indent="0" algn="l" rtl="0">
              <a:lnSpc>
                <a:spcPct val="100000"/>
              </a:lnSpc>
              <a:spcBef>
                <a:spcPts val="0"/>
              </a:spcBef>
              <a:spcAft>
                <a:spcPts val="0"/>
              </a:spcAft>
              <a:buNone/>
            </a:pPr>
            <a:r>
              <a:rPr lang="en"/>
              <a:t>Bird Library, Syracuse University</a:t>
            </a:r>
            <a:endParaRPr/>
          </a:p>
          <a:p>
            <a:pPr marL="0" lvl="0" indent="0" algn="l" rtl="0">
              <a:lnSpc>
                <a:spcPct val="100000"/>
              </a:lnSpc>
              <a:spcBef>
                <a:spcPts val="0"/>
              </a:spcBef>
              <a:spcAft>
                <a:spcPts val="0"/>
              </a:spcAft>
              <a:buNone/>
            </a:pPr>
            <a:r>
              <a:rPr lang="en"/>
              <a:t>Learn more and sign up: </a:t>
            </a:r>
            <a:r>
              <a:rPr lang="en" u="sng">
                <a:solidFill>
                  <a:schemeClr val="hlink"/>
                </a:solidFill>
                <a:hlinkClick r:id="rId4"/>
              </a:rPr>
              <a:t>http://cny2019.thatcamp.org/</a:t>
            </a:r>
            <a:r>
              <a:rPr lang="en"/>
              <a:t> </a:t>
            </a:r>
            <a:endParaRPr/>
          </a:p>
        </p:txBody>
      </p:sp>
      <p:pic>
        <p:nvPicPr>
          <p:cNvPr id="225" name="Google Shape;225;p33"/>
          <p:cNvPicPr preferRelativeResize="0"/>
          <p:nvPr/>
        </p:nvPicPr>
        <p:blipFill>
          <a:blip r:embed="rId5">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 you!</a:t>
            </a:r>
            <a:endParaRPr/>
          </a:p>
        </p:txBody>
      </p:sp>
      <p:sp>
        <p:nvSpPr>
          <p:cNvPr id="231" name="Google Shape;231;p34"/>
          <p:cNvSpPr txBox="1">
            <a:spLocks noGrp="1"/>
          </p:cNvSpPr>
          <p:nvPr>
            <p:ph type="body" idx="1"/>
          </p:nvPr>
        </p:nvSpPr>
        <p:spPr>
          <a:xfrm>
            <a:off x="387900" y="1489825"/>
            <a:ext cx="37581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 Gay</a:t>
            </a:r>
            <a:endParaRPr/>
          </a:p>
          <a:p>
            <a:pPr marL="0" lvl="0" indent="0" algn="l" rtl="0">
              <a:spcBef>
                <a:spcPts val="1600"/>
              </a:spcBef>
              <a:spcAft>
                <a:spcPts val="0"/>
              </a:spcAft>
              <a:buNone/>
            </a:pPr>
            <a:r>
              <a:rPr lang="en"/>
              <a:t>Digital Scholarship Librarian</a:t>
            </a:r>
            <a:endParaRPr/>
          </a:p>
          <a:p>
            <a:pPr marL="0" lvl="0" indent="0" algn="l" rtl="0">
              <a:spcBef>
                <a:spcPts val="1600"/>
              </a:spcBef>
              <a:spcAft>
                <a:spcPts val="0"/>
              </a:spcAft>
              <a:buNone/>
            </a:pPr>
            <a:r>
              <a:rPr lang="en"/>
              <a:t>Binghamton University Libraries</a:t>
            </a:r>
            <a:endParaRPr/>
          </a:p>
          <a:p>
            <a:pPr marL="0" lvl="0" indent="0" algn="l" rtl="0">
              <a:spcBef>
                <a:spcPts val="1600"/>
              </a:spcBef>
              <a:spcAft>
                <a:spcPts val="0"/>
              </a:spcAft>
              <a:buNone/>
            </a:pPr>
            <a:r>
              <a:rPr lang="en" u="sng">
                <a:solidFill>
                  <a:schemeClr val="hlink"/>
                </a:solidFill>
                <a:hlinkClick r:id="rId3"/>
              </a:rPr>
              <a:t>aegay@binghamton.edu</a:t>
            </a:r>
            <a:endParaRPr/>
          </a:p>
          <a:p>
            <a:pPr marL="0" lvl="0" indent="0" algn="l" rtl="0">
              <a:spcBef>
                <a:spcPts val="1600"/>
              </a:spcBef>
              <a:spcAft>
                <a:spcPts val="1600"/>
              </a:spcAft>
              <a:buNone/>
            </a:pPr>
            <a:r>
              <a:rPr lang="en"/>
              <a:t>@iamabooknerd</a:t>
            </a:r>
            <a:endParaRPr/>
          </a:p>
        </p:txBody>
      </p:sp>
      <p:pic>
        <p:nvPicPr>
          <p:cNvPr id="232" name="Google Shape;232;p34"/>
          <p:cNvPicPr preferRelativeResize="0"/>
          <p:nvPr/>
        </p:nvPicPr>
        <p:blipFill>
          <a:blip r:embed="rId4">
            <a:alphaModFix/>
          </a:blip>
          <a:stretch>
            <a:fillRect/>
          </a:stretch>
        </p:blipFill>
        <p:spPr>
          <a:xfrm>
            <a:off x="5968150" y="4568725"/>
            <a:ext cx="3109426" cy="532425"/>
          </a:xfrm>
          <a:prstGeom prst="rect">
            <a:avLst/>
          </a:prstGeom>
          <a:noFill/>
          <a:ln>
            <a:noFill/>
          </a:ln>
        </p:spPr>
      </p:pic>
      <p:pic>
        <p:nvPicPr>
          <p:cNvPr id="233" name="Google Shape;233;p34"/>
          <p:cNvPicPr preferRelativeResize="0"/>
          <p:nvPr/>
        </p:nvPicPr>
        <p:blipFill>
          <a:blip r:embed="rId5">
            <a:alphaModFix/>
          </a:blip>
          <a:stretch>
            <a:fillRect/>
          </a:stretch>
        </p:blipFill>
        <p:spPr>
          <a:xfrm>
            <a:off x="4284250" y="1537550"/>
            <a:ext cx="4693199" cy="2637752"/>
          </a:xfrm>
          <a:prstGeom prst="rect">
            <a:avLst/>
          </a:prstGeom>
          <a:noFill/>
          <a:ln>
            <a:noFill/>
          </a:ln>
        </p:spPr>
      </p:pic>
      <p:sp>
        <p:nvSpPr>
          <p:cNvPr id="234" name="Google Shape;234;p34"/>
          <p:cNvSpPr txBox="1"/>
          <p:nvPr/>
        </p:nvSpPr>
        <p:spPr>
          <a:xfrm>
            <a:off x="4627025" y="4175300"/>
            <a:ext cx="40752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rgbClr val="FFFFFF"/>
                </a:solidFill>
                <a:latin typeface="Roboto"/>
                <a:ea typeface="Roboto"/>
                <a:cs typeface="Roboto"/>
                <a:sym typeface="Roboto"/>
              </a:rPr>
              <a:t>Selfie with William Shakespeare statue @ Folger Shakespeare Library, Washington D.C.</a:t>
            </a:r>
            <a:endParaRPr sz="6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4756200" y="187525"/>
            <a:ext cx="4381200" cy="4381200"/>
          </a:xfrm>
          <a:prstGeom prst="rect">
            <a:avLst/>
          </a:prstGeom>
          <a:noFill/>
          <a:ln>
            <a:noFill/>
          </a:ln>
        </p:spPr>
      </p:pic>
      <p:sp>
        <p:nvSpPr>
          <p:cNvPr id="77" name="Google Shape;77;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Defining Digital Scholarship</a:t>
            </a:r>
            <a:endParaRPr/>
          </a:p>
        </p:txBody>
      </p:sp>
      <p:pic>
        <p:nvPicPr>
          <p:cNvPr id="78" name="Google Shape;78;p15"/>
          <p:cNvPicPr preferRelativeResize="0"/>
          <p:nvPr/>
        </p:nvPicPr>
        <p:blipFill>
          <a:blip r:embed="rId4">
            <a:alphaModFix/>
          </a:blip>
          <a:stretch>
            <a:fillRect/>
          </a:stretch>
        </p:blipFill>
        <p:spPr>
          <a:xfrm>
            <a:off x="5968150" y="4568725"/>
            <a:ext cx="3109426" cy="532425"/>
          </a:xfrm>
          <a:prstGeom prst="rect">
            <a:avLst/>
          </a:prstGeom>
          <a:noFill/>
          <a:ln>
            <a:noFill/>
          </a:ln>
        </p:spPr>
      </p:pic>
      <p:pic>
        <p:nvPicPr>
          <p:cNvPr id="79" name="Google Shape;79;p15"/>
          <p:cNvPicPr preferRelativeResize="0"/>
          <p:nvPr/>
        </p:nvPicPr>
        <p:blipFill>
          <a:blip r:embed="rId5">
            <a:alphaModFix/>
          </a:blip>
          <a:stretch>
            <a:fillRect/>
          </a:stretch>
        </p:blipFill>
        <p:spPr>
          <a:xfrm>
            <a:off x="152400" y="1296525"/>
            <a:ext cx="4143375" cy="3581400"/>
          </a:xfrm>
          <a:prstGeom prst="rect">
            <a:avLst/>
          </a:prstGeom>
          <a:noFill/>
          <a:ln>
            <a:noFill/>
          </a:ln>
        </p:spPr>
      </p:pic>
      <p:sp>
        <p:nvSpPr>
          <p:cNvPr id="80" name="Google Shape;80;p15"/>
          <p:cNvSpPr txBox="1"/>
          <p:nvPr/>
        </p:nvSpPr>
        <p:spPr>
          <a:xfrm>
            <a:off x="186488" y="4877925"/>
            <a:ext cx="4075200" cy="15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FFFFFF"/>
                </a:solidFill>
                <a:latin typeface="Roboto"/>
                <a:ea typeface="Roboto"/>
                <a:cs typeface="Roboto"/>
                <a:sym typeface="Roboto"/>
              </a:rPr>
              <a:t>Created using Voyant Tools</a:t>
            </a:r>
            <a:endParaRPr sz="600">
              <a:solidFill>
                <a:srgbClr val="FFFFFF"/>
              </a:solidFill>
              <a:latin typeface="Roboto"/>
              <a:ea typeface="Roboto"/>
              <a:cs typeface="Roboto"/>
              <a:sym typeface="Roboto"/>
            </a:endParaRPr>
          </a:p>
        </p:txBody>
      </p:sp>
      <p:sp>
        <p:nvSpPr>
          <p:cNvPr id="81" name="Google Shape;81;p15"/>
          <p:cNvSpPr txBox="1">
            <a:spLocks noGrp="1"/>
          </p:cNvSpPr>
          <p:nvPr>
            <p:ph type="body" idx="2"/>
          </p:nvPr>
        </p:nvSpPr>
        <p:spPr>
          <a:xfrm>
            <a:off x="4756200" y="1760325"/>
            <a:ext cx="3999900" cy="3078900"/>
          </a:xfrm>
          <a:prstGeom prst="rect">
            <a:avLst/>
          </a:prstGeom>
        </p:spPr>
        <p:txBody>
          <a:bodyPr spcFirstLastPara="1" wrap="square" lIns="91425" tIns="91425" rIns="91425" bIns="91425" anchor="t" anchorCtr="0">
            <a:noAutofit/>
          </a:bodyPr>
          <a:lstStyle/>
          <a:p>
            <a:pPr marL="457200" lvl="0" indent="-317500" algn="ctr" rtl="0">
              <a:spcBef>
                <a:spcPts val="0"/>
              </a:spcBef>
              <a:spcAft>
                <a:spcPts val="0"/>
              </a:spcAft>
              <a:buSzPts val="1400"/>
              <a:buChar char="●"/>
            </a:pPr>
            <a:r>
              <a:rPr lang="en"/>
              <a:t>Making  use of digital tools and methods to view research, scholarship, and pedagogy in new and different ways </a:t>
            </a:r>
            <a:endParaRPr/>
          </a:p>
          <a:p>
            <a:pPr marL="0" lvl="0" indent="0" algn="ctr" rtl="0">
              <a:spcBef>
                <a:spcPts val="1600"/>
              </a:spcBef>
              <a:spcAft>
                <a:spcPts val="0"/>
              </a:spcAft>
              <a:buNone/>
            </a:pPr>
            <a:endParaRPr/>
          </a:p>
          <a:p>
            <a:pPr marL="457200" lvl="0" indent="-317500" algn="ctr" rtl="0">
              <a:spcBef>
                <a:spcPts val="1600"/>
              </a:spcBef>
              <a:spcAft>
                <a:spcPts val="0"/>
              </a:spcAft>
              <a:buSzPts val="1400"/>
              <a:buChar char="●"/>
            </a:pPr>
            <a:r>
              <a:rPr lang="en"/>
              <a:t>Includes  text analysis, digital publishing, visualizations, mapping, data cleaning and analysis, programming languages, and many other topics and tools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Binghamton University</a:t>
            </a:r>
            <a:endParaRPr/>
          </a:p>
        </p:txBody>
      </p:sp>
      <p:sp>
        <p:nvSpPr>
          <p:cNvPr id="87" name="Google Shape;87;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Part of the SUNY system</a:t>
            </a:r>
            <a:endParaRPr/>
          </a:p>
          <a:p>
            <a:pPr marL="457200" lvl="0" indent="-342900" algn="l" rtl="0">
              <a:spcBef>
                <a:spcPts val="0"/>
              </a:spcBef>
              <a:spcAft>
                <a:spcPts val="0"/>
              </a:spcAft>
              <a:buSzPts val="1800"/>
              <a:buChar char="●"/>
            </a:pPr>
            <a:r>
              <a:rPr lang="en"/>
              <a:t>Student enrollment: approximately 17,500</a:t>
            </a:r>
            <a:endParaRPr/>
          </a:p>
          <a:p>
            <a:pPr marL="914400" lvl="1" indent="-342900" algn="l" rtl="0">
              <a:spcBef>
                <a:spcPts val="0"/>
              </a:spcBef>
              <a:spcAft>
                <a:spcPts val="0"/>
              </a:spcAft>
              <a:buSzPts val="1800"/>
              <a:buChar char="○"/>
            </a:pPr>
            <a:r>
              <a:rPr lang="en" sz="1800"/>
              <a:t>About 14,000 undergraduate and about 3,500 graduate students</a:t>
            </a:r>
            <a:endParaRPr sz="1800"/>
          </a:p>
          <a:p>
            <a:pPr marL="457200" lvl="0" indent="-342900" algn="l" rtl="0">
              <a:spcBef>
                <a:spcPts val="0"/>
              </a:spcBef>
              <a:spcAft>
                <a:spcPts val="0"/>
              </a:spcAft>
              <a:buSzPts val="1800"/>
              <a:buChar char="●"/>
            </a:pPr>
            <a:r>
              <a:rPr lang="en"/>
              <a:t>Made up of 6 schools</a:t>
            </a:r>
            <a:endParaRPr/>
          </a:p>
          <a:p>
            <a:pPr marL="914400" lvl="1" indent="-342900" algn="l" rtl="0">
              <a:spcBef>
                <a:spcPts val="0"/>
              </a:spcBef>
              <a:spcAft>
                <a:spcPts val="0"/>
              </a:spcAft>
              <a:buSzPts val="1800"/>
              <a:buChar char="○"/>
            </a:pPr>
            <a:r>
              <a:rPr lang="en" sz="1800"/>
              <a:t>Harpur College of Arts &amp; Sciences</a:t>
            </a:r>
            <a:endParaRPr sz="1800"/>
          </a:p>
          <a:p>
            <a:pPr marL="914400" lvl="1" indent="-342900" algn="l" rtl="0">
              <a:spcBef>
                <a:spcPts val="0"/>
              </a:spcBef>
              <a:spcAft>
                <a:spcPts val="0"/>
              </a:spcAft>
              <a:buSzPts val="1800"/>
              <a:buChar char="○"/>
            </a:pPr>
            <a:r>
              <a:rPr lang="en" sz="1800"/>
              <a:t>College of Community and Public Affairs</a:t>
            </a:r>
            <a:endParaRPr sz="1800"/>
          </a:p>
          <a:p>
            <a:pPr marL="914400" lvl="1" indent="-342900" algn="l" rtl="0">
              <a:spcBef>
                <a:spcPts val="0"/>
              </a:spcBef>
              <a:spcAft>
                <a:spcPts val="0"/>
              </a:spcAft>
              <a:buSzPts val="1800"/>
              <a:buChar char="○"/>
            </a:pPr>
            <a:r>
              <a:rPr lang="en" sz="1800"/>
              <a:t>Decker School of Nursing</a:t>
            </a:r>
            <a:endParaRPr sz="1800"/>
          </a:p>
          <a:p>
            <a:pPr marL="914400" lvl="1" indent="-342900" algn="l" rtl="0">
              <a:spcBef>
                <a:spcPts val="0"/>
              </a:spcBef>
              <a:spcAft>
                <a:spcPts val="0"/>
              </a:spcAft>
              <a:buSzPts val="1800"/>
              <a:buChar char="○"/>
            </a:pPr>
            <a:r>
              <a:rPr lang="en" sz="1800"/>
              <a:t>School of Pharmacy and Pharmaceutical Sciences</a:t>
            </a:r>
            <a:endParaRPr sz="1800"/>
          </a:p>
          <a:p>
            <a:pPr marL="914400" lvl="1" indent="-342900" algn="l" rtl="0">
              <a:spcBef>
                <a:spcPts val="0"/>
              </a:spcBef>
              <a:spcAft>
                <a:spcPts val="0"/>
              </a:spcAft>
              <a:buSzPts val="1800"/>
              <a:buChar char="○"/>
            </a:pPr>
            <a:r>
              <a:rPr lang="en" sz="1800"/>
              <a:t>Watson School of Engineering and Applied Sciences</a:t>
            </a:r>
            <a:endParaRPr sz="1800"/>
          </a:p>
          <a:p>
            <a:pPr marL="914400" lvl="1" indent="-342900" algn="l" rtl="0">
              <a:spcBef>
                <a:spcPts val="0"/>
              </a:spcBef>
              <a:spcAft>
                <a:spcPts val="0"/>
              </a:spcAft>
              <a:buSzPts val="1800"/>
              <a:buChar char="○"/>
            </a:pPr>
            <a:r>
              <a:rPr lang="en" sz="1800"/>
              <a:t>School of Management</a:t>
            </a:r>
            <a:endParaRPr sz="1800"/>
          </a:p>
          <a:p>
            <a:pPr marL="457200" lvl="0" indent="-342900" algn="l" rtl="0">
              <a:spcBef>
                <a:spcPts val="0"/>
              </a:spcBef>
              <a:spcAft>
                <a:spcPts val="0"/>
              </a:spcAft>
              <a:buSzPts val="1800"/>
              <a:buChar char="●"/>
            </a:pPr>
            <a:r>
              <a:rPr lang="en"/>
              <a:t>4 campus locations</a:t>
            </a:r>
            <a:endParaRPr/>
          </a:p>
        </p:txBody>
      </p:sp>
      <p:pic>
        <p:nvPicPr>
          <p:cNvPr id="88" name="Google Shape;88;p16"/>
          <p:cNvPicPr preferRelativeResize="0"/>
          <p:nvPr/>
        </p:nvPicPr>
        <p:blipFill>
          <a:blip r:embed="rId3">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Digital Scholarship at Binghamton: how we got started</a:t>
            </a:r>
            <a:endParaRPr/>
          </a:p>
        </p:txBody>
      </p:sp>
      <p:sp>
        <p:nvSpPr>
          <p:cNvPr id="94" name="Google Shape;94;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Workshops and speakers - growing interest</a:t>
            </a:r>
            <a:endParaRPr sz="2000"/>
          </a:p>
          <a:p>
            <a:pPr marL="457200" lvl="0" indent="-355600" algn="l" rtl="0">
              <a:lnSpc>
                <a:spcPct val="150000"/>
              </a:lnSpc>
              <a:spcBef>
                <a:spcPts val="0"/>
              </a:spcBef>
              <a:spcAft>
                <a:spcPts val="0"/>
              </a:spcAft>
              <a:buSzPts val="2000"/>
              <a:buChar char="●"/>
            </a:pPr>
            <a:r>
              <a:rPr lang="en" sz="2000"/>
              <a:t>Digital Scholarship Steering Committee (Libraries)</a:t>
            </a:r>
            <a:endParaRPr sz="2000"/>
          </a:p>
          <a:p>
            <a:pPr marL="457200" lvl="0" indent="-355600" algn="l" rtl="0">
              <a:lnSpc>
                <a:spcPct val="150000"/>
              </a:lnSpc>
              <a:spcBef>
                <a:spcPts val="0"/>
              </a:spcBef>
              <a:spcAft>
                <a:spcPts val="0"/>
              </a:spcAft>
              <a:buSzPts val="2000"/>
              <a:buChar char="●"/>
            </a:pPr>
            <a:r>
              <a:rPr lang="en" sz="2000"/>
              <a:t>Hiring a Digital Scholarship Librarian (me!) (January 2018)</a:t>
            </a:r>
            <a:endParaRPr sz="2000"/>
          </a:p>
          <a:p>
            <a:pPr marL="457200" lvl="0" indent="-355600" algn="l" rtl="0">
              <a:lnSpc>
                <a:spcPct val="150000"/>
              </a:lnSpc>
              <a:spcBef>
                <a:spcPts val="0"/>
              </a:spcBef>
              <a:spcAft>
                <a:spcPts val="0"/>
              </a:spcAft>
              <a:buSzPts val="2000"/>
              <a:buChar char="●"/>
            </a:pPr>
            <a:r>
              <a:rPr lang="en" sz="2000"/>
              <a:t>Literature Review and Site Visits</a:t>
            </a:r>
            <a:endParaRPr sz="2000"/>
          </a:p>
          <a:p>
            <a:pPr marL="457200" lvl="0" indent="-355600" algn="l" rtl="0">
              <a:lnSpc>
                <a:spcPct val="150000"/>
              </a:lnSpc>
              <a:spcBef>
                <a:spcPts val="0"/>
              </a:spcBef>
              <a:spcAft>
                <a:spcPts val="0"/>
              </a:spcAft>
              <a:buSzPts val="2000"/>
              <a:buChar char="●"/>
            </a:pPr>
            <a:r>
              <a:rPr lang="en" sz="2000"/>
              <a:t>Needs Assessment and Environmental Scan</a:t>
            </a:r>
            <a:endParaRPr sz="2000"/>
          </a:p>
          <a:p>
            <a:pPr marL="457200" lvl="0" indent="-355600" algn="l" rtl="0">
              <a:lnSpc>
                <a:spcPct val="150000"/>
              </a:lnSpc>
              <a:spcBef>
                <a:spcPts val="0"/>
              </a:spcBef>
              <a:spcAft>
                <a:spcPts val="0"/>
              </a:spcAft>
              <a:buSzPts val="2000"/>
              <a:buChar char="●"/>
            </a:pPr>
            <a:r>
              <a:rPr lang="en" sz="2000"/>
              <a:t>Campus Outreach</a:t>
            </a:r>
            <a:endParaRPr sz="2000"/>
          </a:p>
        </p:txBody>
      </p:sp>
      <p:pic>
        <p:nvPicPr>
          <p:cNvPr id="95" name="Google Shape;95;p17"/>
          <p:cNvPicPr preferRelativeResize="0"/>
          <p:nvPr/>
        </p:nvPicPr>
        <p:blipFill>
          <a:blip r:embed="rId3">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Digital Scholarship at Binghamton: What we’ve done from then to now</a:t>
            </a:r>
            <a:endParaRPr/>
          </a:p>
        </p:txBody>
      </p:sp>
      <p:sp>
        <p:nvSpPr>
          <p:cNvPr id="101" name="Google Shape;101;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dirty="0" smtClean="0"/>
              <a:t>Binghamton Digital </a:t>
            </a:r>
            <a:r>
              <a:rPr lang="en" sz="2000" dirty="0"/>
              <a:t>Humanities Research Institute</a:t>
            </a:r>
            <a:endParaRPr sz="2000" dirty="0"/>
          </a:p>
          <a:p>
            <a:pPr marL="457200" lvl="0" indent="-355600" algn="l" rtl="0">
              <a:lnSpc>
                <a:spcPct val="150000"/>
              </a:lnSpc>
              <a:spcBef>
                <a:spcPts val="0"/>
              </a:spcBef>
              <a:spcAft>
                <a:spcPts val="0"/>
              </a:spcAft>
              <a:buSzPts val="2000"/>
              <a:buChar char="●"/>
            </a:pPr>
            <a:r>
              <a:rPr lang="en" sz="2000" dirty="0"/>
              <a:t>Workshops</a:t>
            </a:r>
            <a:endParaRPr sz="2000" dirty="0"/>
          </a:p>
          <a:p>
            <a:pPr marL="457200" lvl="0" indent="-355600" algn="l" rtl="0">
              <a:lnSpc>
                <a:spcPct val="150000"/>
              </a:lnSpc>
              <a:spcBef>
                <a:spcPts val="0"/>
              </a:spcBef>
              <a:spcAft>
                <a:spcPts val="0"/>
              </a:spcAft>
              <a:buSzPts val="2000"/>
              <a:buChar char="●"/>
            </a:pPr>
            <a:r>
              <a:rPr lang="en" sz="2000" dirty="0"/>
              <a:t>The ORB and the Open Access Policy</a:t>
            </a:r>
            <a:endParaRPr sz="2000" dirty="0"/>
          </a:p>
          <a:p>
            <a:pPr marL="457200" lvl="0" indent="-355600" algn="l" rtl="0">
              <a:lnSpc>
                <a:spcPct val="150000"/>
              </a:lnSpc>
              <a:spcBef>
                <a:spcPts val="0"/>
              </a:spcBef>
              <a:spcAft>
                <a:spcPts val="0"/>
              </a:spcAft>
              <a:buSzPts val="2000"/>
              <a:buChar char="●"/>
            </a:pPr>
            <a:r>
              <a:rPr lang="en" sz="2000" dirty="0"/>
              <a:t>Collaborations with SUNY, CUNY, CNY region</a:t>
            </a:r>
            <a:endParaRPr sz="2000" dirty="0"/>
          </a:p>
          <a:p>
            <a:pPr marL="457200" lvl="0" indent="-355600" algn="l" rtl="0">
              <a:lnSpc>
                <a:spcPct val="150000"/>
              </a:lnSpc>
              <a:spcBef>
                <a:spcPts val="0"/>
              </a:spcBef>
              <a:spcAft>
                <a:spcPts val="0"/>
              </a:spcAft>
              <a:buSzPts val="2000"/>
              <a:buChar char="●"/>
            </a:pPr>
            <a:r>
              <a:rPr lang="en" sz="2000" dirty="0"/>
              <a:t>Digital Scholarship Center</a:t>
            </a:r>
            <a:endParaRPr sz="2000" dirty="0"/>
          </a:p>
          <a:p>
            <a:pPr marL="457200" lvl="0" indent="-355600" algn="l" rtl="0">
              <a:lnSpc>
                <a:spcPct val="150000"/>
              </a:lnSpc>
              <a:spcBef>
                <a:spcPts val="0"/>
              </a:spcBef>
              <a:spcAft>
                <a:spcPts val="0"/>
              </a:spcAft>
              <a:buSzPts val="2000"/>
              <a:buChar char="●"/>
            </a:pPr>
            <a:r>
              <a:rPr lang="en" sz="2000" dirty="0"/>
              <a:t>Consultations</a:t>
            </a:r>
            <a:endParaRPr sz="2000" dirty="0"/>
          </a:p>
        </p:txBody>
      </p:sp>
      <p:pic>
        <p:nvPicPr>
          <p:cNvPr id="102" name="Google Shape;102;p18"/>
          <p:cNvPicPr preferRelativeResize="0"/>
          <p:nvPr/>
        </p:nvPicPr>
        <p:blipFill>
          <a:blip r:embed="rId3">
            <a:alphaModFix/>
          </a:blip>
          <a:stretch>
            <a:fillRect/>
          </a:stretch>
        </p:blipFill>
        <p:spPr>
          <a:xfrm>
            <a:off x="5968150" y="4568725"/>
            <a:ext cx="3109426" cy="532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Binghamton </a:t>
            </a:r>
            <a:r>
              <a:rPr lang="en" dirty="0"/>
              <a:t>Digital Humanities Research Institute (BingDHRI)</a:t>
            </a:r>
            <a:endParaRPr dirty="0"/>
          </a:p>
        </p:txBody>
      </p:sp>
      <p:sp>
        <p:nvSpPr>
          <p:cNvPr id="108" name="Google Shape;108;p19"/>
          <p:cNvSpPr txBox="1">
            <a:spLocks noGrp="1"/>
          </p:cNvSpPr>
          <p:nvPr>
            <p:ph type="body" idx="1"/>
          </p:nvPr>
        </p:nvSpPr>
        <p:spPr>
          <a:xfrm>
            <a:off x="387900" y="1391975"/>
            <a:ext cx="4280744" cy="35688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dirty="0"/>
              <a:t>4-day intensive workshop </a:t>
            </a:r>
            <a:endParaRPr sz="1600" dirty="0"/>
          </a:p>
          <a:p>
            <a:pPr marL="457200" lvl="0" indent="-330200" algn="l" rtl="0">
              <a:lnSpc>
                <a:spcPct val="150000"/>
              </a:lnSpc>
              <a:spcBef>
                <a:spcPts val="0"/>
              </a:spcBef>
              <a:spcAft>
                <a:spcPts val="0"/>
              </a:spcAft>
              <a:buSzPts val="1600"/>
              <a:buChar char="●"/>
            </a:pPr>
            <a:r>
              <a:rPr lang="en" sz="1600" dirty="0"/>
              <a:t>Included seminar-type sessions, hands-on workshops, and invited speakers</a:t>
            </a:r>
            <a:endParaRPr sz="1600" dirty="0"/>
          </a:p>
          <a:p>
            <a:pPr marL="457200" lvl="0" indent="-330200" algn="l" rtl="0">
              <a:lnSpc>
                <a:spcPct val="150000"/>
              </a:lnSpc>
              <a:spcBef>
                <a:spcPts val="0"/>
              </a:spcBef>
              <a:spcAft>
                <a:spcPts val="0"/>
              </a:spcAft>
              <a:buSzPts val="1600"/>
              <a:buChar char="●"/>
            </a:pPr>
            <a:r>
              <a:rPr lang="en" sz="1600" dirty="0"/>
              <a:t>Co-organized with Art History faculty member, Nancy Um</a:t>
            </a:r>
            <a:endParaRPr sz="1600" dirty="0"/>
          </a:p>
          <a:p>
            <a:pPr marL="457200" lvl="0" indent="-330200" algn="l" rtl="0">
              <a:lnSpc>
                <a:spcPct val="150000"/>
              </a:lnSpc>
              <a:spcBef>
                <a:spcPts val="0"/>
              </a:spcBef>
              <a:spcAft>
                <a:spcPts val="0"/>
              </a:spcAft>
              <a:buSzPts val="1600"/>
              <a:buChar char="●"/>
            </a:pPr>
            <a:r>
              <a:rPr lang="en" sz="1600" dirty="0"/>
              <a:t>2 graduate assistants</a:t>
            </a:r>
            <a:endParaRPr sz="1600" dirty="0"/>
          </a:p>
          <a:p>
            <a:pPr marL="457200" lvl="0" indent="-330200" algn="l" rtl="0">
              <a:lnSpc>
                <a:spcPct val="150000"/>
              </a:lnSpc>
              <a:spcBef>
                <a:spcPts val="0"/>
              </a:spcBef>
              <a:spcAft>
                <a:spcPts val="0"/>
              </a:spcAft>
              <a:buSzPts val="1600"/>
              <a:buChar char="●"/>
            </a:pPr>
            <a:r>
              <a:rPr lang="en" sz="1600" dirty="0"/>
              <a:t>4 invited lecturers / instructors</a:t>
            </a:r>
            <a:endParaRPr sz="1600" dirty="0"/>
          </a:p>
          <a:p>
            <a:pPr marL="457200" lvl="0" indent="-330200" algn="l" rtl="0">
              <a:lnSpc>
                <a:spcPct val="150000"/>
              </a:lnSpc>
              <a:spcBef>
                <a:spcPts val="0"/>
              </a:spcBef>
              <a:spcAft>
                <a:spcPts val="0"/>
              </a:spcAft>
              <a:buSzPts val="1600"/>
              <a:buChar char="●"/>
            </a:pPr>
            <a:r>
              <a:rPr lang="en" sz="1600" dirty="0"/>
              <a:t>Multiple campus sponsors </a:t>
            </a:r>
            <a:endParaRPr lang="en" sz="1600" dirty="0" smtClean="0"/>
          </a:p>
          <a:p>
            <a:pPr marL="457200" lvl="0" indent="-330200" algn="l" rtl="0">
              <a:lnSpc>
                <a:spcPct val="150000"/>
              </a:lnSpc>
              <a:spcBef>
                <a:spcPts val="0"/>
              </a:spcBef>
              <a:spcAft>
                <a:spcPts val="0"/>
              </a:spcAft>
              <a:buSzPts val="1600"/>
              <a:buChar char="●"/>
            </a:pPr>
            <a:r>
              <a:rPr lang="en" sz="1600" dirty="0" smtClean="0"/>
              <a:t>To learn more: </a:t>
            </a:r>
            <a:r>
              <a:rPr lang="en" sz="1600" dirty="0" smtClean="0">
                <a:hlinkClick r:id="rId3"/>
              </a:rPr>
              <a:t>https</a:t>
            </a:r>
            <a:r>
              <a:rPr lang="en" sz="1600" smtClean="0">
                <a:hlinkClick r:id="rId3"/>
              </a:rPr>
              <a:t>://bit.ly/bingdhri19</a:t>
            </a:r>
            <a:r>
              <a:rPr lang="en" sz="1600" smtClean="0"/>
              <a:t> </a:t>
            </a:r>
            <a:endParaRPr sz="1600" dirty="0"/>
          </a:p>
        </p:txBody>
      </p:sp>
      <p:pic>
        <p:nvPicPr>
          <p:cNvPr id="109" name="Google Shape;109;p19"/>
          <p:cNvPicPr preferRelativeResize="0"/>
          <p:nvPr/>
        </p:nvPicPr>
        <p:blipFill>
          <a:blip r:embed="rId4">
            <a:alphaModFix/>
          </a:blip>
          <a:stretch>
            <a:fillRect/>
          </a:stretch>
        </p:blipFill>
        <p:spPr>
          <a:xfrm>
            <a:off x="5968150" y="4568725"/>
            <a:ext cx="3109426" cy="532425"/>
          </a:xfrm>
          <a:prstGeom prst="rect">
            <a:avLst/>
          </a:prstGeom>
          <a:noFill/>
          <a:ln>
            <a:noFill/>
          </a:ln>
        </p:spPr>
      </p:pic>
      <p:pic>
        <p:nvPicPr>
          <p:cNvPr id="110" name="Google Shape;110;p19"/>
          <p:cNvPicPr preferRelativeResize="0"/>
          <p:nvPr/>
        </p:nvPicPr>
        <p:blipFill>
          <a:blip r:embed="rId5">
            <a:alphaModFix/>
          </a:blip>
          <a:stretch>
            <a:fillRect/>
          </a:stretch>
        </p:blipFill>
        <p:spPr>
          <a:xfrm>
            <a:off x="4979850" y="1296525"/>
            <a:ext cx="3776259" cy="3119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Binghamton Digital </a:t>
            </a:r>
            <a:r>
              <a:rPr lang="en" dirty="0"/>
              <a:t>Humanities Research Institute (BingDHRI)</a:t>
            </a:r>
            <a:endParaRPr dirty="0"/>
          </a:p>
        </p:txBody>
      </p:sp>
      <p:pic>
        <p:nvPicPr>
          <p:cNvPr id="116" name="Google Shape;116;p20"/>
          <p:cNvPicPr preferRelativeResize="0"/>
          <p:nvPr/>
        </p:nvPicPr>
        <p:blipFill>
          <a:blip r:embed="rId3">
            <a:alphaModFix/>
          </a:blip>
          <a:stretch>
            <a:fillRect/>
          </a:stretch>
        </p:blipFill>
        <p:spPr>
          <a:xfrm>
            <a:off x="5968150" y="4568725"/>
            <a:ext cx="3109426" cy="532425"/>
          </a:xfrm>
          <a:prstGeom prst="rect">
            <a:avLst/>
          </a:prstGeom>
          <a:noFill/>
          <a:ln>
            <a:noFill/>
          </a:ln>
        </p:spPr>
      </p:pic>
      <p:pic>
        <p:nvPicPr>
          <p:cNvPr id="117" name="Google Shape;117;p20"/>
          <p:cNvPicPr preferRelativeResize="0"/>
          <p:nvPr/>
        </p:nvPicPr>
        <p:blipFill>
          <a:blip r:embed="rId4">
            <a:alphaModFix/>
          </a:blip>
          <a:stretch>
            <a:fillRect/>
          </a:stretch>
        </p:blipFill>
        <p:spPr>
          <a:xfrm>
            <a:off x="387900" y="1522525"/>
            <a:ext cx="4159734" cy="3119800"/>
          </a:xfrm>
          <a:prstGeom prst="rect">
            <a:avLst/>
          </a:prstGeom>
          <a:noFill/>
          <a:ln>
            <a:noFill/>
          </a:ln>
        </p:spPr>
      </p:pic>
      <p:pic>
        <p:nvPicPr>
          <p:cNvPr id="118" name="Google Shape;118;p20"/>
          <p:cNvPicPr preferRelativeResize="0"/>
          <p:nvPr/>
        </p:nvPicPr>
        <p:blipFill>
          <a:blip r:embed="rId5">
            <a:alphaModFix/>
          </a:blip>
          <a:stretch>
            <a:fillRect/>
          </a:stretch>
        </p:blipFill>
        <p:spPr>
          <a:xfrm>
            <a:off x="4789000" y="1522525"/>
            <a:ext cx="4288578" cy="28590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Workshops</a:t>
            </a:r>
            <a:endParaRPr dirty="0"/>
          </a:p>
        </p:txBody>
      </p:sp>
      <p:pic>
        <p:nvPicPr>
          <p:cNvPr id="124" name="Google Shape;124;p21"/>
          <p:cNvPicPr preferRelativeResize="0"/>
          <p:nvPr/>
        </p:nvPicPr>
        <p:blipFill>
          <a:blip r:embed="rId3">
            <a:alphaModFix/>
          </a:blip>
          <a:stretch>
            <a:fillRect/>
          </a:stretch>
        </p:blipFill>
        <p:spPr>
          <a:xfrm>
            <a:off x="5968150" y="4568725"/>
            <a:ext cx="3109426" cy="532425"/>
          </a:xfrm>
          <a:prstGeom prst="rect">
            <a:avLst/>
          </a:prstGeom>
          <a:noFill/>
          <a:ln>
            <a:noFill/>
          </a:ln>
        </p:spPr>
      </p:pic>
      <p:pic>
        <p:nvPicPr>
          <p:cNvPr id="125" name="Google Shape;125;p21"/>
          <p:cNvPicPr preferRelativeResize="0"/>
          <p:nvPr/>
        </p:nvPicPr>
        <p:blipFill>
          <a:blip r:embed="rId4">
            <a:alphaModFix/>
          </a:blip>
          <a:stretch>
            <a:fillRect/>
          </a:stretch>
        </p:blipFill>
        <p:spPr>
          <a:xfrm>
            <a:off x="2782600" y="989675"/>
            <a:ext cx="5663350" cy="3296247"/>
          </a:xfrm>
          <a:prstGeom prst="rect">
            <a:avLst/>
          </a:prstGeom>
          <a:noFill/>
          <a:ln>
            <a:noFill/>
          </a:ln>
        </p:spPr>
      </p:pic>
      <p:sp>
        <p:nvSpPr>
          <p:cNvPr id="126" name="Google Shape;126;p21"/>
          <p:cNvSpPr txBox="1"/>
          <p:nvPr/>
        </p:nvSpPr>
        <p:spPr>
          <a:xfrm>
            <a:off x="246400" y="1430475"/>
            <a:ext cx="2335800" cy="34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Data management planning workshop using DMPTool (now recurring each semester) </a:t>
            </a:r>
            <a:endParaRPr sz="1600">
              <a:solidFill>
                <a:srgbClr val="FFFFFF"/>
              </a:solidFill>
              <a:latin typeface="Roboto"/>
              <a:ea typeface="Roboto"/>
              <a:cs typeface="Roboto"/>
              <a:sym typeface="Roboto"/>
            </a:endParaRPr>
          </a:p>
          <a:p>
            <a:pPr marL="0" lvl="0" indent="0" algn="l" rtl="0">
              <a:spcBef>
                <a:spcPts val="0"/>
              </a:spcBef>
              <a:spcAft>
                <a:spcPts val="0"/>
              </a:spcAft>
              <a:buNone/>
            </a:pPr>
            <a:endParaRPr sz="1600">
              <a:solidFill>
                <a:srgbClr val="FFFFFF"/>
              </a:solidFill>
              <a:latin typeface="Roboto"/>
              <a:ea typeface="Roboto"/>
              <a:cs typeface="Roboto"/>
              <a:sym typeface="Roboto"/>
            </a:endParaRPr>
          </a:p>
          <a:p>
            <a:pPr marL="0" lvl="0" indent="0" algn="l" rtl="0">
              <a:spcBef>
                <a:spcPts val="0"/>
              </a:spcBef>
              <a:spcAft>
                <a:spcPts val="0"/>
              </a:spcAft>
              <a:buNone/>
            </a:pPr>
            <a:r>
              <a:rPr lang="en" sz="1600">
                <a:solidFill>
                  <a:srgbClr val="FFFFFF"/>
                </a:solidFill>
                <a:latin typeface="Roboto"/>
                <a:ea typeface="Roboto"/>
                <a:cs typeface="Roboto"/>
                <a:sym typeface="Roboto"/>
              </a:rPr>
              <a:t>Workshops that came from DHRI:</a:t>
            </a:r>
            <a:endParaRPr sz="1600">
              <a:solidFill>
                <a:srgbClr val="FFFFFF"/>
              </a:solidFill>
              <a:latin typeface="Roboto"/>
              <a:ea typeface="Roboto"/>
              <a:cs typeface="Roboto"/>
              <a:sym typeface="Roboto"/>
            </a:endParaRPr>
          </a:p>
          <a:p>
            <a:pPr marL="457200" lvl="0" indent="-330200" algn="l" rtl="0">
              <a:spcBef>
                <a:spcPts val="0"/>
              </a:spcBef>
              <a:spcAft>
                <a:spcPts val="0"/>
              </a:spcAft>
              <a:buClr>
                <a:srgbClr val="FFFFFF"/>
              </a:buClr>
              <a:buSzPts val="1600"/>
              <a:buFont typeface="Roboto"/>
              <a:buChar char="●"/>
            </a:pPr>
            <a:r>
              <a:rPr lang="en" sz="1600">
                <a:solidFill>
                  <a:srgbClr val="FFFFFF"/>
                </a:solidFill>
                <a:latin typeface="Roboto"/>
                <a:ea typeface="Roboto"/>
                <a:cs typeface="Roboto"/>
                <a:sym typeface="Roboto"/>
              </a:rPr>
              <a:t>OpenRefine</a:t>
            </a:r>
            <a:endParaRPr sz="1600">
              <a:solidFill>
                <a:srgbClr val="FFFFFF"/>
              </a:solidFill>
              <a:latin typeface="Roboto"/>
              <a:ea typeface="Roboto"/>
              <a:cs typeface="Roboto"/>
              <a:sym typeface="Roboto"/>
            </a:endParaRPr>
          </a:p>
          <a:p>
            <a:pPr marL="457200" lvl="0" indent="-330200" algn="l" rtl="0">
              <a:spcBef>
                <a:spcPts val="0"/>
              </a:spcBef>
              <a:spcAft>
                <a:spcPts val="0"/>
              </a:spcAft>
              <a:buClr>
                <a:srgbClr val="FFFFFF"/>
              </a:buClr>
              <a:buSzPts val="1600"/>
              <a:buFont typeface="Roboto"/>
              <a:buChar char="●"/>
            </a:pPr>
            <a:r>
              <a:rPr lang="en" sz="1600">
                <a:solidFill>
                  <a:srgbClr val="FFFFFF"/>
                </a:solidFill>
                <a:latin typeface="Roboto"/>
                <a:ea typeface="Roboto"/>
                <a:cs typeface="Roboto"/>
                <a:sym typeface="Roboto"/>
              </a:rPr>
              <a:t>Tableau</a:t>
            </a:r>
            <a:endParaRPr sz="1600">
              <a:solidFill>
                <a:srgbClr val="FFFFFF"/>
              </a:solidFill>
              <a:latin typeface="Roboto"/>
              <a:ea typeface="Roboto"/>
              <a:cs typeface="Roboto"/>
              <a:sym typeface="Roboto"/>
            </a:endParaRPr>
          </a:p>
          <a:p>
            <a:pPr marL="457200" lvl="0" indent="-330200" algn="l" rtl="0">
              <a:spcBef>
                <a:spcPts val="0"/>
              </a:spcBef>
              <a:spcAft>
                <a:spcPts val="0"/>
              </a:spcAft>
              <a:buClr>
                <a:srgbClr val="FFFFFF"/>
              </a:buClr>
              <a:buSzPts val="1600"/>
              <a:buFont typeface="Roboto"/>
              <a:buChar char="●"/>
            </a:pPr>
            <a:r>
              <a:rPr lang="en" sz="1600">
                <a:solidFill>
                  <a:srgbClr val="FFFFFF"/>
                </a:solidFill>
                <a:latin typeface="Roboto"/>
                <a:ea typeface="Roboto"/>
                <a:cs typeface="Roboto"/>
                <a:sym typeface="Roboto"/>
              </a:rPr>
              <a:t>Reclaim Hosting / WordPress</a:t>
            </a:r>
            <a:endParaRPr sz="1600">
              <a:solidFill>
                <a:srgbClr val="FFFFFF"/>
              </a:solidFill>
              <a:latin typeface="Roboto"/>
              <a:ea typeface="Roboto"/>
              <a:cs typeface="Roboto"/>
              <a:sym typeface="Roboto"/>
            </a:endParaRPr>
          </a:p>
          <a:p>
            <a:pPr marL="457200" lvl="0" indent="-330200" algn="l" rtl="0">
              <a:spcBef>
                <a:spcPts val="0"/>
              </a:spcBef>
              <a:spcAft>
                <a:spcPts val="0"/>
              </a:spcAft>
              <a:buClr>
                <a:srgbClr val="FFFFFF"/>
              </a:buClr>
              <a:buSzPts val="1600"/>
              <a:buFont typeface="Roboto"/>
              <a:buChar char="●"/>
            </a:pPr>
            <a:r>
              <a:rPr lang="en" sz="1600">
                <a:solidFill>
                  <a:srgbClr val="FFFFFF"/>
                </a:solidFill>
                <a:latin typeface="Roboto"/>
                <a:ea typeface="Roboto"/>
                <a:cs typeface="Roboto"/>
                <a:sym typeface="Roboto"/>
              </a:rPr>
              <a:t>Scalar (upcoming)</a:t>
            </a:r>
            <a:endParaRPr sz="16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2147</Words>
  <Application>Microsoft Office PowerPoint</Application>
  <PresentationFormat>On-screen Show (16:9)</PresentationFormat>
  <Paragraphs>173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Roboto Slab</vt:lpstr>
      <vt:lpstr>Arial</vt:lpstr>
      <vt:lpstr>Roboto</vt:lpstr>
      <vt:lpstr>Marina</vt:lpstr>
      <vt:lpstr>A Wizard with Many Hats: The Eclectic Role of Digital Scholarship Librarians</vt:lpstr>
      <vt:lpstr>Overview</vt:lpstr>
      <vt:lpstr>Defining Digital Scholarship</vt:lpstr>
      <vt:lpstr>Binghamton University</vt:lpstr>
      <vt:lpstr>Digital Scholarship at Binghamton: how we got started</vt:lpstr>
      <vt:lpstr>Digital Scholarship at Binghamton: What we’ve done from then to now</vt:lpstr>
      <vt:lpstr>Binghamton Digital Humanities Research Institute (BingDHRI)</vt:lpstr>
      <vt:lpstr>Binghamton Digital Humanities Research Institute (BingDHRI)</vt:lpstr>
      <vt:lpstr>Workshops</vt:lpstr>
      <vt:lpstr>The ORB and the Open Access Policy</vt:lpstr>
      <vt:lpstr>Collaborations</vt:lpstr>
      <vt:lpstr>Digital Scholarship Center</vt:lpstr>
      <vt:lpstr>Consultations</vt:lpstr>
      <vt:lpstr>Roles of Digital Scholarship Librarians</vt:lpstr>
      <vt:lpstr>Roles of Digital Scholarship Librarians</vt:lpstr>
      <vt:lpstr>Roles of Digital Scholarship Librarians</vt:lpstr>
      <vt:lpstr>Roles of Digital Scholarship Librarians</vt:lpstr>
      <vt:lpstr>Roles of Digital Scholarship Librarians</vt:lpstr>
      <vt:lpstr>Roles of Digital Scholarship Librarians</vt:lpstr>
      <vt:lpstr>Needs for DS Success and Sustainability</vt:lpstr>
      <vt:lpstr>Upcoming around the Area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Wizard with Many Hats: The Eclectic Role of Digital Scholarship Librarians</dc:title>
  <cp:lastModifiedBy>Amy Gay</cp:lastModifiedBy>
  <cp:revision>5</cp:revision>
  <cp:lastPrinted>2019-10-11T02:10:41Z</cp:lastPrinted>
  <dcterms:modified xsi:type="dcterms:W3CDTF">2019-10-18T19:13:20Z</dcterms:modified>
</cp:coreProperties>
</file>