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tamaran" panose="020B0604020202020204" charset="0"/>
      <p:regular r:id="rId23"/>
      <p:bold r:id="rId24"/>
    </p:embeddedFont>
    <p:embeddedFont>
      <p:font typeface="Catamaran Thin" panose="020B0604020202020204" charset="0"/>
      <p:regular r:id="rId25"/>
      <p:bold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GQOusS4q8wRWqXPc8evugLF7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54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a6c1ad26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7a6c1ad26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a6c1ad26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7a6c1ad26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7a6c1ad26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7a6c1ad26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a6c1a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7a6c1a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a6c1ad26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7a6c1ad2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a6c1ad26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26" name="Google Shape;126;g17a6c1ad26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a6c1ad26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7a6c1ad26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a6c1ad26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17a6c1ad26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1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3"/>
          <p:cNvGrpSpPr/>
          <p:nvPr/>
        </p:nvGrpSpPr>
        <p:grpSpPr>
          <a:xfrm>
            <a:off x="6320991" y="-7"/>
            <a:ext cx="3630819" cy="5143499"/>
            <a:chOff x="6320991" y="-7"/>
            <a:chExt cx="3630819" cy="5143499"/>
          </a:xfrm>
        </p:grpSpPr>
        <p:sp>
          <p:nvSpPr>
            <p:cNvPr id="34" name="Google Shape;34;p13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13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4070" y="4462161"/>
            <a:ext cx="548700" cy="48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4"/>
          <p:cNvGrpSpPr/>
          <p:nvPr/>
        </p:nvGrpSpPr>
        <p:grpSpPr>
          <a:xfrm>
            <a:off x="6320991" y="-7"/>
            <a:ext cx="3630819" cy="5143499"/>
            <a:chOff x="6320991" y="-7"/>
            <a:chExt cx="3630819" cy="5143499"/>
          </a:xfrm>
        </p:grpSpPr>
        <p:sp>
          <p:nvSpPr>
            <p:cNvPr id="52" name="Google Shape;52;p14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16540" y="865142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4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4070" y="4462161"/>
            <a:ext cx="548700" cy="48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500" b="1"/>
            </a:lvl2pPr>
            <a:lvl3pPr marL="137160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350" b="1"/>
            </a:lvl3pPr>
            <a:lvl4pPr marL="182880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4pPr>
            <a:lvl5pPr marL="228600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5pPr>
            <a:lvl6pPr marL="274320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6pPr>
            <a:lvl7pPr marL="320040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7pPr>
            <a:lvl8pPr marL="365760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8pPr>
            <a:lvl9pPr marL="411480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946404" y="1880662"/>
            <a:ext cx="3360420" cy="274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⬢"/>
              <a:defRPr sz="1350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⬡"/>
              <a:defRPr sz="1200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⬡"/>
              <a:defRPr sz="1050"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1050"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1050"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1050"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1050"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1050"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 sz="105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3"/>
          </p:nvPr>
        </p:nvSpPr>
        <p:spPr>
          <a:xfrm>
            <a:off x="4594860" y="1285241"/>
            <a:ext cx="33604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500" b="1"/>
            </a:lvl2pPr>
            <a:lvl3pPr marL="137160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350" b="1"/>
            </a:lvl3pPr>
            <a:lvl4pPr marL="182880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4pPr>
            <a:lvl5pPr marL="228600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5pPr>
            <a:lvl6pPr marL="274320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6pPr>
            <a:lvl7pPr marL="320040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7pPr>
            <a:lvl8pPr marL="365760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1200" b="1"/>
            </a:lvl8pPr>
            <a:lvl9pPr marL="411480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  <a:defRPr sz="1200" b="1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"/>
          </p:nvPr>
        </p:nvSpPr>
        <p:spPr>
          <a:xfrm>
            <a:off x="4594860" y="1880662"/>
            <a:ext cx="3360420" cy="274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⬢"/>
              <a:defRPr sz="1350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⬡"/>
              <a:defRPr sz="1200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⬡"/>
              <a:defRPr sz="1050"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1050"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1050"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1050"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1050"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1050"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 sz="105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64745" y="1661535"/>
            <a:ext cx="495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/>
              <a:t>Collaborative IR Projects with the Campus Community </a:t>
            </a:r>
            <a:endParaRPr sz="4400"/>
          </a:p>
        </p:txBody>
      </p:sp>
      <p:pic>
        <p:nvPicPr>
          <p:cNvPr id="80" name="Google Shape;80;p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36" y="406799"/>
            <a:ext cx="1596912" cy="52364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/>
          <p:nvPr/>
        </p:nvSpPr>
        <p:spPr>
          <a:xfrm>
            <a:off x="204725" y="3603000"/>
            <a:ext cx="52167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Caitlin Holton and Erin Rushton </a:t>
            </a:r>
            <a:endParaRPr sz="2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2022 Digital Commons North American Conference </a:t>
            </a:r>
            <a:endParaRPr sz="2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November 9, 2022</a:t>
            </a:r>
            <a:endParaRPr sz="2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550" y="484113"/>
            <a:ext cx="2701274" cy="4175273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816540" y="865142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Metadata </a:t>
            </a:r>
            <a:endParaRPr sz="1800" b="0">
              <a:solidFill>
                <a:srgbClr val="FF00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4294967295"/>
          </p:nvPr>
        </p:nvSpPr>
        <p:spPr>
          <a:xfrm>
            <a:off x="423123" y="1391624"/>
            <a:ext cx="69255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FF00FF"/>
              </a:solidFill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0" y="1391625"/>
            <a:ext cx="8989799" cy="35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a6c1ad26c_0_33"/>
          <p:cNvSpPr txBox="1">
            <a:spLocks noGrp="1"/>
          </p:cNvSpPr>
          <p:nvPr>
            <p:ph type="title"/>
          </p:nvPr>
        </p:nvSpPr>
        <p:spPr>
          <a:xfrm>
            <a:off x="816540" y="865142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Metadata</a:t>
            </a:r>
            <a:endParaRPr/>
          </a:p>
        </p:txBody>
      </p:sp>
      <p:sp>
        <p:nvSpPr>
          <p:cNvPr id="157" name="Google Shape;157;g17a6c1ad26c_0_33"/>
          <p:cNvSpPr txBox="1">
            <a:spLocks noGrp="1"/>
          </p:cNvSpPr>
          <p:nvPr>
            <p:ph type="body" idx="4294967295"/>
          </p:nvPr>
        </p:nvSpPr>
        <p:spPr>
          <a:xfrm>
            <a:off x="423124" y="1391625"/>
            <a:ext cx="32604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Created a template and instructions for students to use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Editor-in-chief or myself would double check metadata before submitting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Large emphasis on displaying titles and names as they originally appeared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Still working to properly incorporate full editor information per issue 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58" name="Google Shape;158;g17a6c1ad26c_0_33"/>
          <p:cNvPicPr preferRelativeResize="0"/>
          <p:nvPr/>
        </p:nvPicPr>
        <p:blipFill rotWithShape="1">
          <a:blip r:embed="rId3">
            <a:alphaModFix/>
          </a:blip>
          <a:srcRect l="13866" t="1893" r="2141" b="11248"/>
          <a:stretch/>
        </p:blipFill>
        <p:spPr>
          <a:xfrm>
            <a:off x="3683400" y="672225"/>
            <a:ext cx="5375801" cy="4374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body" idx="4294967295"/>
          </p:nvPr>
        </p:nvSpPr>
        <p:spPr>
          <a:xfrm>
            <a:off x="461042" y="1398495"/>
            <a:ext cx="6272566" cy="36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 sz="1600">
                <a:solidFill>
                  <a:srgbClr val="222222"/>
                </a:solidFill>
              </a:rPr>
              <a:t>Harpur Palate:  Digitize issue and create metadata </a:t>
            </a:r>
            <a:br>
              <a:rPr lang="en-US" sz="1600"/>
            </a:b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 sz="1600">
                <a:solidFill>
                  <a:srgbClr val="222222"/>
                </a:solidFill>
              </a:rPr>
              <a:t>Libraries:  Quality check (clear scans, missing information, etc), edit and combine into multiple pdfs (full pdf as well as individual pdfs for each work)</a:t>
            </a:r>
            <a:br>
              <a:rPr lang="en-US" sz="1600">
                <a:solidFill>
                  <a:srgbClr val="222222"/>
                </a:solidFill>
              </a:rPr>
            </a:b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 sz="1600">
                <a:solidFill>
                  <a:srgbClr val="222222"/>
                </a:solidFill>
              </a:rPr>
              <a:t>Libraries: OCR PDFS</a:t>
            </a:r>
            <a:br>
              <a:rPr lang="en-US" sz="1600">
                <a:solidFill>
                  <a:srgbClr val="222222"/>
                </a:solidFill>
              </a:rPr>
            </a:b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 sz="1600">
                <a:solidFill>
                  <a:srgbClr val="222222"/>
                </a:solidFill>
              </a:rPr>
              <a:t>Harpur Palate: </a:t>
            </a:r>
            <a:r>
              <a:rPr lang="en-US" sz="1100">
                <a:solidFill>
                  <a:srgbClr val="222222"/>
                </a:solidFill>
              </a:rPr>
              <a:t>S</a:t>
            </a:r>
            <a:r>
              <a:rPr lang="en-US" sz="1600">
                <a:solidFill>
                  <a:srgbClr val="222222"/>
                </a:solidFill>
              </a:rPr>
              <a:t>ubmission of issues and individual works</a:t>
            </a:r>
            <a:br>
              <a:rPr lang="en-US" sz="1600">
                <a:solidFill>
                  <a:srgbClr val="222222"/>
                </a:solidFill>
              </a:rPr>
            </a:b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 sz="1600">
                <a:solidFill>
                  <a:srgbClr val="222222"/>
                </a:solidFill>
              </a:rPr>
              <a:t>Libraries:  Review and approve submissions</a:t>
            </a:r>
            <a:endParaRPr sz="1600">
              <a:solidFill>
                <a:srgbClr val="222222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Catamaran Thin"/>
              <a:buNone/>
            </a:pPr>
            <a:endParaRPr sz="2900"/>
          </a:p>
        </p:txBody>
      </p:sp>
      <p:sp>
        <p:nvSpPr>
          <p:cNvPr id="164" name="Google Shape;164;p6"/>
          <p:cNvSpPr txBox="1"/>
          <p:nvPr/>
        </p:nvSpPr>
        <p:spPr>
          <a:xfrm>
            <a:off x="801172" y="267729"/>
            <a:ext cx="6010500" cy="97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lang="en-US"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General Workflow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668500" y="271875"/>
            <a:ext cx="36453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en-US"/>
              <a:t>Submitting material to the ORB</a:t>
            </a:r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4294967295"/>
          </p:nvPr>
        </p:nvSpPr>
        <p:spPr>
          <a:xfrm>
            <a:off x="67773" y="1676425"/>
            <a:ext cx="42915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⬢"/>
            </a:pPr>
            <a:r>
              <a:rPr lang="en-US" sz="2000">
                <a:solidFill>
                  <a:srgbClr val="222222"/>
                </a:solidFill>
              </a:rPr>
              <a:t>Original workflow had students submitting stories one at a time into separate series for volumes</a:t>
            </a:r>
            <a:endParaRPr sz="2000">
              <a:solidFill>
                <a:srgbClr val="222222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⬢"/>
            </a:pPr>
            <a:r>
              <a:rPr lang="en-US" sz="2000">
                <a:solidFill>
                  <a:srgbClr val="222222"/>
                </a:solidFill>
              </a:rPr>
              <a:t>Quickly learned that a journal structure was much better suited</a:t>
            </a:r>
            <a:endParaRPr sz="2000">
              <a:solidFill>
                <a:srgbClr val="222222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⬢"/>
            </a:pPr>
            <a:r>
              <a:rPr lang="en-US" sz="2000">
                <a:solidFill>
                  <a:srgbClr val="222222"/>
                </a:solidFill>
              </a:rPr>
              <a:t>Allowed limited administrative access to HP Editor-in-chief </a:t>
            </a:r>
            <a:endParaRPr sz="2000">
              <a:solidFill>
                <a:srgbClr val="222222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⬢"/>
            </a:pPr>
            <a:r>
              <a:rPr lang="en-US" sz="2000">
                <a:solidFill>
                  <a:srgbClr val="222222"/>
                </a:solidFill>
              </a:rPr>
              <a:t>Able to batch upload full issues at a time with small metadata tweaks </a:t>
            </a:r>
            <a:endParaRPr sz="2000">
              <a:solidFill>
                <a:srgbClr val="222222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⬢"/>
            </a:pPr>
            <a:r>
              <a:rPr lang="en-US" sz="2000">
                <a:solidFill>
                  <a:srgbClr val="222222"/>
                </a:solidFill>
              </a:rPr>
              <a:t>Custom document type metadata </a:t>
            </a:r>
            <a:endParaRPr sz="20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71" name="Google Shape;17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175" y="597325"/>
            <a:ext cx="4573349" cy="42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4820800" y="121650"/>
            <a:ext cx="365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tamaran Thin"/>
                <a:ea typeface="Catamaran Thin"/>
                <a:cs typeface="Catamaran Thin"/>
                <a:sym typeface="Catamaran Thin"/>
              </a:rPr>
              <a:t>Original submission workflow for students </a:t>
            </a:r>
            <a:endParaRPr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a6c1ad26c_0_54"/>
          <p:cNvSpPr txBox="1"/>
          <p:nvPr/>
        </p:nvSpPr>
        <p:spPr>
          <a:xfrm>
            <a:off x="1212072" y="112704"/>
            <a:ext cx="60105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lang="en-US"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Current Status on the ORB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78" name="Google Shape;178;g17a6c1ad26c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850" y="1040404"/>
            <a:ext cx="3321423" cy="375159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7a6c1ad26c_0_54"/>
          <p:cNvSpPr txBox="1">
            <a:spLocks noGrp="1"/>
          </p:cNvSpPr>
          <p:nvPr>
            <p:ph type="body" idx="4294967295"/>
          </p:nvPr>
        </p:nvSpPr>
        <p:spPr>
          <a:xfrm>
            <a:off x="4571999" y="1291300"/>
            <a:ext cx="36585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Individual landing page with bio written by Editor-in-chief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6 volumes live on the ORB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Another 6 soon to be ready for submission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Outreach via recent ORB Showcase during Open Access Week 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Lessons learned </a:t>
            </a:r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body" idx="1"/>
          </p:nvPr>
        </p:nvSpPr>
        <p:spPr>
          <a:xfrm>
            <a:off x="45761" y="1435125"/>
            <a:ext cx="74772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We forgot to talk about copyright in our initial meetings with Harpur Palate</a:t>
            </a:r>
            <a:endParaRPr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Need to modify our expectations of what students can accomplish</a:t>
            </a:r>
            <a:endParaRPr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Need to have a fluid “project timeline” when collaborating with others  </a:t>
            </a:r>
            <a:endParaRPr>
              <a:solidFill>
                <a:srgbClr val="22222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307681" y="4627235"/>
            <a:ext cx="1467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a6c1ad26c_0_6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193" name="Google Shape;193;g17a6c1ad26c_0_66"/>
          <p:cNvSpPr txBox="1">
            <a:spLocks noGrp="1"/>
          </p:cNvSpPr>
          <p:nvPr>
            <p:ph type="body" idx="1"/>
          </p:nvPr>
        </p:nvSpPr>
        <p:spPr>
          <a:xfrm>
            <a:off x="779100" y="1459325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We believe this project can serve as a “template” for additional collaborations with campus  </a:t>
            </a:r>
            <a:endParaRPr>
              <a:solidFill>
                <a:srgbClr val="22222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Working on creating a document that outlines roles and responsibilities for future collaborations 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94" name="Google Shape;194;g17a6c1ad26c_0_6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60070" y="1503550"/>
            <a:ext cx="5706657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Erin Rushton, Head of Digital Initiatives and Resource Discovery</a:t>
            </a:r>
            <a:endParaRPr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Caitlin Holton, Digital Initiatives Assistant</a:t>
            </a:r>
            <a:endParaRPr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highlight>
                  <a:schemeClr val="lt1"/>
                </a:highlight>
              </a:rPr>
              <a:t>Amy Gay, Assistant Head of Digital Initiatives for Digital Scholarship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74E1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425" y="525413"/>
            <a:ext cx="3001974" cy="44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869325" y="2269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ORB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822280" y="781650"/>
            <a:ext cx="55818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Launched November 2016</a:t>
            </a:r>
            <a:endParaRPr sz="18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 sz="1800">
                <a:solidFill>
                  <a:srgbClr val="222222"/>
                </a:solidFill>
              </a:rPr>
              <a:t>Home to over 3000 works that encompass a large range of materials created by Binghamton University faculty, staff and students. These works include:</a:t>
            </a:r>
            <a:r>
              <a:rPr lang="en-US" sz="1600">
                <a:solidFill>
                  <a:srgbClr val="222222"/>
                </a:solidFill>
              </a:rPr>
              <a:t> </a:t>
            </a:r>
            <a:endParaRPr sz="1600">
              <a:solidFill>
                <a:srgbClr val="222222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Research articles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Journals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Datasets 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Working papers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Creative works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Podcasts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Oral Histories 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Videos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Posters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Presentations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Image galleries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Theses and dissertations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Departmental resources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⬡"/>
            </a:pPr>
            <a:r>
              <a:rPr lang="en-US" sz="1400">
                <a:solidFill>
                  <a:srgbClr val="000000"/>
                </a:solidFill>
              </a:rPr>
              <a:t>More!</a:t>
            </a:r>
            <a:endParaRPr sz="20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290338" y="465900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250" y="2234100"/>
            <a:ext cx="3855825" cy="273967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16314" y="340397"/>
            <a:ext cx="5629175" cy="130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Snapshot of the ORB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4294967295"/>
          </p:nvPr>
        </p:nvSpPr>
        <p:spPr>
          <a:xfrm>
            <a:off x="60070" y="1556759"/>
            <a:ext cx="6385419" cy="334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800" y="1828100"/>
            <a:ext cx="8179725" cy="21056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a6c1ad26c_0_0"/>
          <p:cNvSpPr txBox="1">
            <a:spLocks noGrp="1"/>
          </p:cNvSpPr>
          <p:nvPr>
            <p:ph type="title"/>
          </p:nvPr>
        </p:nvSpPr>
        <p:spPr>
          <a:xfrm>
            <a:off x="779100" y="723775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Harpur Palate</a:t>
            </a:r>
            <a:endParaRPr/>
          </a:p>
        </p:txBody>
      </p:sp>
      <p:sp>
        <p:nvSpPr>
          <p:cNvPr id="112" name="Google Shape;112;g17a6c1ad26c_0_0"/>
          <p:cNvSpPr txBox="1">
            <a:spLocks noGrp="1"/>
          </p:cNvSpPr>
          <p:nvPr>
            <p:ph type="body" idx="1"/>
          </p:nvPr>
        </p:nvSpPr>
        <p:spPr>
          <a:xfrm>
            <a:off x="60070" y="1503550"/>
            <a:ext cx="5706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⬢"/>
            </a:pPr>
            <a:r>
              <a:rPr lang="en-US" sz="1900">
                <a:solidFill>
                  <a:srgbClr val="000000"/>
                </a:solidFill>
              </a:rPr>
              <a:t>A campus literary magazine started by </a:t>
            </a:r>
            <a:br>
              <a:rPr lang="en-US" sz="1900">
                <a:solidFill>
                  <a:srgbClr val="000000"/>
                </a:solidFill>
              </a:rPr>
            </a:br>
            <a:r>
              <a:rPr lang="en-US" sz="1900">
                <a:solidFill>
                  <a:srgbClr val="000000"/>
                </a:solidFill>
              </a:rPr>
              <a:t>creative writing graduate students in 2000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⬢"/>
            </a:pPr>
            <a:r>
              <a:rPr lang="en-US" sz="1900">
                <a:solidFill>
                  <a:srgbClr val="000000"/>
                </a:solidFill>
              </a:rPr>
              <a:t>Originally was a print magazine with paid </a:t>
            </a:r>
            <a:br>
              <a:rPr lang="en-US" sz="1900">
                <a:solidFill>
                  <a:srgbClr val="000000"/>
                </a:solidFill>
              </a:rPr>
            </a:br>
            <a:r>
              <a:rPr lang="en-US" sz="1900">
                <a:solidFill>
                  <a:srgbClr val="000000"/>
                </a:solidFill>
              </a:rPr>
              <a:t>subscribers, but in 2020, the magazine </a:t>
            </a:r>
            <a:br>
              <a:rPr lang="en-US" sz="1900">
                <a:solidFill>
                  <a:srgbClr val="000000"/>
                </a:solidFill>
              </a:rPr>
            </a:br>
            <a:r>
              <a:rPr lang="en-US" sz="1900">
                <a:solidFill>
                  <a:srgbClr val="000000"/>
                </a:solidFill>
              </a:rPr>
              <a:t>editors made the decision to transfer to a</a:t>
            </a:r>
            <a:br>
              <a:rPr lang="en-US" sz="1900">
                <a:solidFill>
                  <a:srgbClr val="000000"/>
                </a:solidFill>
              </a:rPr>
            </a:br>
            <a:r>
              <a:rPr lang="en-US" sz="1900">
                <a:solidFill>
                  <a:srgbClr val="000000"/>
                </a:solidFill>
              </a:rPr>
              <a:t> fully online magazine.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⬢"/>
            </a:pPr>
            <a:r>
              <a:rPr lang="en-US" sz="1900">
                <a:solidFill>
                  <a:srgbClr val="000000"/>
                </a:solidFill>
              </a:rPr>
              <a:t>Approached the Libraries because they wanted to digitized  20 years of back issues and create an online, searchable open-access archive </a:t>
            </a:r>
            <a:endParaRPr sz="19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274E1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</p:txBody>
      </p:sp>
      <p:sp>
        <p:nvSpPr>
          <p:cNvPr id="113" name="Google Shape;113;g17a6c1ad26c_0_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14" name="Google Shape;114;g17a6c1ad26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00" y="0"/>
            <a:ext cx="4446403" cy="333480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g17a6c1ad26c_0_0"/>
          <p:cNvSpPr txBox="1"/>
          <p:nvPr/>
        </p:nvSpPr>
        <p:spPr>
          <a:xfrm>
            <a:off x="6451000" y="3460875"/>
            <a:ext cx="27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tamaran Thin"/>
                <a:ea typeface="Catamaran Thin"/>
                <a:cs typeface="Catamaran Thin"/>
                <a:sym typeface="Catamaran Thin"/>
              </a:rPr>
              <a:t>Image credit:  Harpur Palate</a:t>
            </a:r>
            <a:endParaRPr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a6c1ad26c_0_10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Challenge </a:t>
            </a:r>
            <a:endParaRPr/>
          </a:p>
        </p:txBody>
      </p:sp>
      <p:sp>
        <p:nvSpPr>
          <p:cNvPr id="121" name="Google Shape;121;g17a6c1ad26c_0_10"/>
          <p:cNvSpPr txBox="1">
            <a:spLocks noGrp="1"/>
          </p:cNvSpPr>
          <p:nvPr>
            <p:ph type="body" idx="1"/>
          </p:nvPr>
        </p:nvSpPr>
        <p:spPr>
          <a:xfrm>
            <a:off x="60070" y="1503550"/>
            <a:ext cx="5706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⬢"/>
            </a:pPr>
            <a:r>
              <a:rPr lang="en-US">
                <a:solidFill>
                  <a:srgbClr val="222222"/>
                </a:solidFill>
              </a:rPr>
              <a:t>How to digitize over 20 years of back issues AND create online issues in the Libraries’ IR ?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</p:txBody>
      </p:sp>
      <p:sp>
        <p:nvSpPr>
          <p:cNvPr id="122" name="Google Shape;122;g17a6c1ad26c_0_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3" name="Google Shape;123;g17a6c1ad26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00" y="423950"/>
            <a:ext cx="2816875" cy="429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a6c1ad26c_0_24"/>
          <p:cNvSpPr txBox="1">
            <a:spLocks noGrp="1"/>
          </p:cNvSpPr>
          <p:nvPr>
            <p:ph type="title"/>
          </p:nvPr>
        </p:nvSpPr>
        <p:spPr>
          <a:xfrm>
            <a:off x="790925" y="652825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Collaboration with Harpur Palate and the Libraries</a:t>
            </a:r>
            <a:endParaRPr/>
          </a:p>
        </p:txBody>
      </p:sp>
      <p:sp>
        <p:nvSpPr>
          <p:cNvPr id="129" name="Google Shape;129;g17a6c1ad26c_0_24"/>
          <p:cNvSpPr txBox="1">
            <a:spLocks noGrp="1"/>
          </p:cNvSpPr>
          <p:nvPr>
            <p:ph type="body" idx="1"/>
          </p:nvPr>
        </p:nvSpPr>
        <p:spPr>
          <a:xfrm>
            <a:off x="462100" y="1349825"/>
            <a:ext cx="8512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⬢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Regarded this as a mutually beneficial project for the Libraries and the journal. 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⬢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The journal would be able to digitize their back issues and make them </a:t>
            </a:r>
            <a:b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publicly accessible. 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⬢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For the Libraries, the project: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⬡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aligned with our digitization priorities (campus publications)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⬡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would help us expand our digital collections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⬡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provided an opportunity to collaborate with a university department 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⬡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could be used to help promote the ORB to the campus community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⬡"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did not require a lot of labour on our behalf because Harpur Plate would be doing the digitization and creating the metadata. 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/>
          </a:p>
        </p:txBody>
      </p:sp>
      <p:sp>
        <p:nvSpPr>
          <p:cNvPr id="130" name="Google Shape;130;g17a6c1ad26c_0_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a6c1ad26c_0_18"/>
          <p:cNvSpPr txBox="1">
            <a:spLocks noGrp="1"/>
          </p:cNvSpPr>
          <p:nvPr>
            <p:ph type="title"/>
          </p:nvPr>
        </p:nvSpPr>
        <p:spPr>
          <a:xfrm>
            <a:off x="816540" y="865142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Digitization</a:t>
            </a:r>
            <a:endParaRPr/>
          </a:p>
        </p:txBody>
      </p:sp>
      <p:sp>
        <p:nvSpPr>
          <p:cNvPr id="136" name="Google Shape;136;g17a6c1ad26c_0_18"/>
          <p:cNvSpPr txBox="1">
            <a:spLocks noGrp="1"/>
          </p:cNvSpPr>
          <p:nvPr>
            <p:ph type="body" idx="4294967295"/>
          </p:nvPr>
        </p:nvSpPr>
        <p:spPr>
          <a:xfrm>
            <a:off x="423123" y="1391624"/>
            <a:ext cx="69255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Harpur Palate agreed to digitize the back issues using their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own staff and student workers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We provided access to our digitization lab. 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⬢"/>
            </a:pPr>
            <a:r>
              <a:rPr lang="en-US" sz="1800">
                <a:solidFill>
                  <a:srgbClr val="000000"/>
                </a:solidFill>
              </a:rPr>
              <a:t>In addition we: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⬡"/>
            </a:pPr>
            <a:r>
              <a:rPr lang="en-US" sz="1800">
                <a:solidFill>
                  <a:srgbClr val="000000"/>
                </a:solidFill>
              </a:rPr>
              <a:t>Created instructions on how to use the scanners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⬡"/>
            </a:pPr>
            <a:r>
              <a:rPr lang="en-US" sz="1800">
                <a:solidFill>
                  <a:srgbClr val="000000"/>
                </a:solidFill>
              </a:rPr>
              <a:t>Trained Harpur Palate students and staff on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digitization best practices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⬡"/>
            </a:pPr>
            <a:r>
              <a:rPr lang="en-US" sz="1800">
                <a:solidFill>
                  <a:srgbClr val="000000"/>
                </a:solidFill>
              </a:rPr>
              <a:t>Coordinate schedules with other student workers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⬡"/>
            </a:pPr>
            <a:r>
              <a:rPr lang="en-US" sz="1800">
                <a:solidFill>
                  <a:srgbClr val="000000"/>
                </a:solidFill>
              </a:rPr>
              <a:t>Conduct quality control and OCR</a:t>
            </a:r>
            <a:endParaRPr sz="18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a6c1ad26c_0_41"/>
          <p:cNvSpPr txBox="1">
            <a:spLocks noGrp="1"/>
          </p:cNvSpPr>
          <p:nvPr>
            <p:ph type="title"/>
          </p:nvPr>
        </p:nvSpPr>
        <p:spPr>
          <a:xfrm>
            <a:off x="816540" y="865142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Digitization </a:t>
            </a:r>
            <a:endParaRPr sz="1800" b="0">
              <a:solidFill>
                <a:srgbClr val="FF00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42" name="Google Shape;142;g17a6c1ad26c_0_41"/>
          <p:cNvSpPr txBox="1">
            <a:spLocks noGrp="1"/>
          </p:cNvSpPr>
          <p:nvPr>
            <p:ph type="body" idx="4294967295"/>
          </p:nvPr>
        </p:nvSpPr>
        <p:spPr>
          <a:xfrm>
            <a:off x="423124" y="1391625"/>
            <a:ext cx="36585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Originally trained 5 students on scanning with our equipment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2 undergraduate students scanned until the end of the semester (spr)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Currently, only the Editor-in-chief uses the lab once a week 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Scan as TIFF and combined later as PDF 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⬢"/>
            </a:pPr>
            <a:r>
              <a:rPr lang="en-US" sz="1800">
                <a:solidFill>
                  <a:srgbClr val="222222"/>
                </a:solidFill>
              </a:rPr>
              <a:t>Issues have their spines cut so that each page can be scanned </a:t>
            </a:r>
            <a:endParaRPr sz="1800">
              <a:solidFill>
                <a:srgbClr val="222222"/>
              </a:solidFill>
            </a:endParaRPr>
          </a:p>
        </p:txBody>
      </p:sp>
      <p:pic>
        <p:nvPicPr>
          <p:cNvPr id="143" name="Google Shape;143;g17a6c1ad26c_0_41"/>
          <p:cNvPicPr preferRelativeResize="0"/>
          <p:nvPr/>
        </p:nvPicPr>
        <p:blipFill rotWithShape="1">
          <a:blip r:embed="rId3">
            <a:alphaModFix/>
          </a:blip>
          <a:srcRect l="23541" t="14192"/>
          <a:stretch/>
        </p:blipFill>
        <p:spPr>
          <a:xfrm>
            <a:off x="4081650" y="534175"/>
            <a:ext cx="5017650" cy="4413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g17a6c1ad26c_0_41"/>
          <p:cNvSpPr txBox="1"/>
          <p:nvPr/>
        </p:nvSpPr>
        <p:spPr>
          <a:xfrm>
            <a:off x="4864875" y="786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tamaran Thin"/>
                <a:ea typeface="Catamaran Thin"/>
                <a:cs typeface="Catamaran Thin"/>
                <a:sym typeface="Catamaran Thin"/>
              </a:rPr>
              <a:t>Original scanning documentation for students </a:t>
            </a:r>
            <a:endParaRPr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15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005943"/>
      </a:accent1>
      <a:accent2>
        <a:srgbClr val="6CC249"/>
      </a:accent2>
      <a:accent3>
        <a:srgbClr val="F07249"/>
      </a:accent3>
      <a:accent4>
        <a:srgbClr val="FFB200"/>
      </a:accent4>
      <a:accent5>
        <a:srgbClr val="509F49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On-screen Show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Catamaran Thin</vt:lpstr>
      <vt:lpstr>Trebuchet MS</vt:lpstr>
      <vt:lpstr>Arial</vt:lpstr>
      <vt:lpstr>Calibri</vt:lpstr>
      <vt:lpstr>Catamaran</vt:lpstr>
      <vt:lpstr>Dauphin template</vt:lpstr>
      <vt:lpstr>Collaborative IR Projects with the Campus Community </vt:lpstr>
      <vt:lpstr>Introductions</vt:lpstr>
      <vt:lpstr>The ORB</vt:lpstr>
      <vt:lpstr>Snapshot of the ORB</vt:lpstr>
      <vt:lpstr>Harpur Palate</vt:lpstr>
      <vt:lpstr>The Challenge </vt:lpstr>
      <vt:lpstr>Collaboration with Harpur Palate and the Libraries</vt:lpstr>
      <vt:lpstr>Digitization</vt:lpstr>
      <vt:lpstr>Digitization  </vt:lpstr>
      <vt:lpstr>Metadata  </vt:lpstr>
      <vt:lpstr>Metadata</vt:lpstr>
      <vt:lpstr>PowerPoint Presentation</vt:lpstr>
      <vt:lpstr>Submitting material to the ORB</vt:lpstr>
      <vt:lpstr>PowerPoint Presentation</vt:lpstr>
      <vt:lpstr>Lessons learned 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IR Projects with the Campus Community </dc:title>
  <dc:creator>Michael Jacobson</dc:creator>
  <cp:lastModifiedBy>Caitlin Holton</cp:lastModifiedBy>
  <cp:revision>1</cp:revision>
  <dcterms:modified xsi:type="dcterms:W3CDTF">2022-11-15T19:07:38Z</dcterms:modified>
</cp:coreProperties>
</file>