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Roboto"/>
      <p:regular r:id="rId21"/>
      <p:bold r:id="rId22"/>
      <p:italic r:id="rId23"/>
      <p:boldItalic r:id="rId24"/>
    </p:embeddedFont>
    <p:embeddedFont>
      <p:font typeface="Garamond"/>
      <p:regular r:id="rId25"/>
      <p:bold r:id="rId26"/>
      <p:italic r:id="rId27"/>
      <p:boldItalic r:id="rId28"/>
    </p:embeddedFont>
    <p:embeddedFont>
      <p:font typeface="EB Garamon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Y4FTvaWGIUhWg1+cdWjCe3F5a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6E3486-D55D-41EA-A0A6-DDDF9A1DF2BC}">
  <a:tblStyle styleId="{A96E3486-D55D-41EA-A0A6-DDDF9A1DF2B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aramond-bold.fntdata"/><Relationship Id="rId25" Type="http://schemas.openxmlformats.org/officeDocument/2006/relationships/font" Target="fonts/Garamond-regular.fntdata"/><Relationship Id="rId28" Type="http://schemas.openxmlformats.org/officeDocument/2006/relationships/font" Target="fonts/Garamond-boldItalic.fntdata"/><Relationship Id="rId27" Type="http://schemas.openxmlformats.org/officeDocument/2006/relationships/font" Target="fonts/Garamon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italic.fntdata"/><Relationship Id="rId30" Type="http://schemas.openxmlformats.org/officeDocument/2006/relationships/font" Target="fonts/EBGaramond-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EBGaramon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uny.edu/attend/visit-us/campus-map/"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rface.syr.edu/nyscilib/11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March 10th -  30 min with 5 qa **</a:t>
            </a:r>
            <a:r>
              <a:rPr b="1" lang="en-US"/>
              <a:t>1:00 pm - 2:00 pm EST**</a:t>
            </a:r>
            <a:endParaRPr b="1"/>
          </a:p>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0f8dbfde56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0f8dbfde5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Sasha</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 as we looked at the data there is no provenance to how it got into the KB of CZ</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Cornell is reaching vendors and talking Ebsco improving their KB - where we can actually impact the Alma Community Zone KB directly.</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This is one example of an incomplete record from our knowledge base.</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Top Left - Binghamton Record.</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Bottom Left - Cornell Record</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Right - OCLC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Outline metadata quality issues – ALMA no sub b, no publisher stuff, no class, no subject – known item searching</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Cornell at least has a subfield b for keyword access</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OCLC wins.</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Where are the variations coming from? Why do we have such disparity in data? 040 field.</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Versioning in Alma</a:t>
            </a:r>
            <a:endParaRPr>
              <a:solidFill>
                <a:srgbClr val="222222"/>
              </a:solidFill>
            </a:endParaRPr>
          </a:p>
          <a:p>
            <a:pPr indent="0" lvl="0" marL="457200" rtl="0" algn="l">
              <a:lnSpc>
                <a:spcPct val="115000"/>
              </a:lnSpc>
              <a:spcBef>
                <a:spcPts val="0"/>
              </a:spcBef>
              <a:spcAft>
                <a:spcPts val="0"/>
              </a:spcAft>
              <a:buNone/>
            </a:pPr>
            <a:r>
              <a:rPr lang="en-US">
                <a:solidFill>
                  <a:srgbClr val="222222"/>
                </a:solidFill>
              </a:rPr>
              <a:t>Cornell is going to advocate for better data quality at the vendor – we’re going to update and improve the records</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f8dbfde56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0f8dbfde5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rgbClr val="222222"/>
                </a:solidFill>
              </a:rPr>
              <a:t>Sasha</a:t>
            </a:r>
            <a:endParaRPr>
              <a:solidFill>
                <a:srgbClr val="222222"/>
              </a:solidFill>
            </a:endParaRPr>
          </a:p>
          <a:p>
            <a:pPr indent="0" lvl="0" marL="0" rtl="0" algn="l">
              <a:lnSpc>
                <a:spcPct val="115000"/>
              </a:lnSpc>
              <a:spcBef>
                <a:spcPts val="0"/>
              </a:spcBef>
              <a:spcAft>
                <a:spcPts val="0"/>
              </a:spcAft>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Looking at a small batch - slide with BU only information &amp; how that was adjusted -Sasha -</a:t>
            </a:r>
            <a:r>
              <a:rPr b="1" lang="en-US">
                <a:solidFill>
                  <a:srgbClr val="222222"/>
                </a:solidFill>
              </a:rPr>
              <a:t>Elsevier only information</a:t>
            </a:r>
            <a:endParaRPr b="1">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 - modify call number/add subject - Sasha subject / call analysis -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b="1">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b="1">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Options for improvement – Adjust in the IZ, no one else benefits. </a:t>
            </a:r>
            <a:r>
              <a:rPr lang="en-US">
                <a:solidFill>
                  <a:srgbClr val="222222"/>
                </a:solidFill>
              </a:rPr>
              <a:t>Adjust</a:t>
            </a:r>
            <a:r>
              <a:rPr lang="en-US">
                <a:solidFill>
                  <a:srgbClr val="222222"/>
                </a:solidFill>
              </a:rPr>
              <a:t> in the CZ, others benefit. Asked the listserv first. Not that different from OCLC.</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Elsevier outline – ScienceDirect</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Understanding we’ll test analytics for improved and unimproved (111) records to see if its </a:t>
            </a:r>
            <a:r>
              <a:rPr lang="en-US">
                <a:solidFill>
                  <a:srgbClr val="222222"/>
                </a:solidFill>
              </a:rPr>
              <a:t>making an actual difference.</a:t>
            </a:r>
            <a:endParaRPr>
              <a:solidFill>
                <a:srgbClr val="222222"/>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14d80665f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14d80665f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David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Overwritten record not following CZ standards for management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Current CZ record – 050 has been wiped out and a 655 genre term for Review Literature has been added. Our updates with overwritten by Casalini Libri upload. </a:t>
            </a:r>
            <a:r>
              <a:rPr lang="en-US"/>
              <a:t>Likely</a:t>
            </a:r>
            <a:r>
              <a:rPr lang="en-US"/>
              <a:t> they had an outdated form of the record and published the change to the 655</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0f8dbfde56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0f8dbfde5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David -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Statistics - we have taken 50 records from one publisher and enhanced the records - we are tracking those records in the Knowledge base, and in our </a:t>
            </a:r>
            <a:r>
              <a:rPr lang="en-US">
                <a:solidFill>
                  <a:schemeClr val="dk1"/>
                </a:solidFill>
              </a:rPr>
              <a:t>analytics</a:t>
            </a:r>
            <a:r>
              <a:rPr lang="en-US">
                <a:solidFill>
                  <a:schemeClr val="dk1"/>
                </a:solidFill>
              </a:rPr>
              <a:t> reporting tool to track clicks for usage to see if this adjustment has an impact in 5 months of usage.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We will look at the whole collection for that publisher as well as for the </a:t>
            </a:r>
            <a:r>
              <a:rPr lang="en-US">
                <a:solidFill>
                  <a:schemeClr val="dk1"/>
                </a:solidFill>
              </a:rPr>
              <a:t>records</a:t>
            </a:r>
            <a:r>
              <a:rPr lang="en-US">
                <a:solidFill>
                  <a:schemeClr val="dk1"/>
                </a:solidFill>
              </a:rPr>
              <a:t> we did not enhance to see if there is a usage trend.  (May will be our first evaluation)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steps - after this evaluation of usage - should we enhance other collections and how do we select them?  Assigning call </a:t>
            </a:r>
            <a:r>
              <a:rPr lang="en-US">
                <a:solidFill>
                  <a:schemeClr val="dk1"/>
                </a:solidFill>
              </a:rPr>
              <a:t>numbers</a:t>
            </a:r>
            <a:r>
              <a:rPr lang="en-US">
                <a:solidFill>
                  <a:schemeClr val="dk1"/>
                </a:solidFill>
              </a:rPr>
              <a:t> and subject headings can be time consuming - need to </a:t>
            </a:r>
            <a:r>
              <a:rPr lang="en-US">
                <a:solidFill>
                  <a:schemeClr val="dk1"/>
                </a:solidFill>
              </a:rPr>
              <a:t>evaluate</a:t>
            </a:r>
            <a:r>
              <a:rPr lang="en-US">
                <a:solidFill>
                  <a:schemeClr val="dk1"/>
                </a:solidFill>
              </a:rPr>
              <a:t> the cost benefit.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BUT Doing this does provide us a more accurate picture of our collections for a digital collection analysis and about what is being used.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Other benefits</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Analysis of vendors we expect bad metadata from - for future purchases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Using the method to improve stats on low circ collections or legacy records - need to evaluate the </a:t>
            </a:r>
            <a:r>
              <a:rPr lang="en-US">
                <a:solidFill>
                  <a:schemeClr val="dk1"/>
                </a:solidFill>
              </a:rPr>
              <a:t>collection</a:t>
            </a:r>
            <a:r>
              <a:rPr lang="en-US">
                <a:solidFill>
                  <a:schemeClr val="dk1"/>
                </a:solidFill>
              </a:rPr>
              <a:t> content - is it a keyword collection or people will know exactly what they are looking for by title?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f8dbfde56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0f8dbfde5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f8dbfde56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f8dbfde5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Self introductions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u="sng">
                <a:solidFill>
                  <a:schemeClr val="hlink"/>
                </a:solidFill>
                <a:hlinkClick r:id="rId2"/>
              </a:rPr>
              <a:t>https://www.suny.edu/attend/visit-us/campus-map/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Binghamton is one of the 64 campus’ in the SUNY system and 1 of the 4 larger University Centers and has a Carnegie R1 status.</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f8dbfde5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0f8dbfde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222222"/>
                </a:solidFill>
                <a:highlight>
                  <a:schemeClr val="lt1"/>
                </a:highlight>
              </a:rPr>
              <a:t>David</a:t>
            </a:r>
            <a:endParaRPr>
              <a:solidFill>
                <a:srgbClr val="222222"/>
              </a:solidFill>
              <a:highlight>
                <a:schemeClr val="lt1"/>
              </a:highlight>
            </a:endParaRPr>
          </a:p>
          <a:p>
            <a:pPr indent="0" lvl="0" marL="0" rtl="0" algn="l">
              <a:spcBef>
                <a:spcPts val="0"/>
              </a:spcBef>
              <a:spcAft>
                <a:spcPts val="0"/>
              </a:spcAft>
              <a:buNone/>
            </a:pPr>
            <a:r>
              <a:t/>
            </a:r>
            <a:endParaRPr>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rPr lang="en-US">
                <a:solidFill>
                  <a:srgbClr val="222222"/>
                </a:solidFill>
                <a:highlight>
                  <a:schemeClr val="lt1"/>
                </a:highlight>
              </a:rPr>
              <a:t>NYSCILIB’22</a:t>
            </a:r>
            <a:endParaRPr>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rPr lang="en-US" sz="850">
                <a:solidFill>
                  <a:schemeClr val="dk1"/>
                </a:solidFill>
                <a:highlight>
                  <a:schemeClr val="lt1"/>
                </a:highlight>
                <a:latin typeface="Trebuchet MS"/>
                <a:ea typeface="Trebuchet MS"/>
                <a:cs typeface="Trebuchet MS"/>
                <a:sym typeface="Trebuchet MS"/>
              </a:rPr>
              <a:t>Spoon, Henrik; Chandler, Adam; and Daniels, Laura, "E-books need call numbers to be discoverable" (2022). </a:t>
            </a:r>
            <a:r>
              <a:rPr i="1" lang="en-US" sz="850">
                <a:solidFill>
                  <a:schemeClr val="dk1"/>
                </a:solidFill>
                <a:highlight>
                  <a:schemeClr val="lt1"/>
                </a:highlight>
                <a:latin typeface="Trebuchet MS"/>
                <a:ea typeface="Trebuchet MS"/>
                <a:cs typeface="Trebuchet MS"/>
                <a:sym typeface="Trebuchet MS"/>
              </a:rPr>
              <a:t>Upstate New York Science Librarians Conference</a:t>
            </a:r>
            <a:r>
              <a:rPr lang="en-US" sz="850">
                <a:solidFill>
                  <a:schemeClr val="dk1"/>
                </a:solidFill>
                <a:highlight>
                  <a:schemeClr val="lt1"/>
                </a:highlight>
                <a:latin typeface="Trebuchet MS"/>
                <a:ea typeface="Trebuchet MS"/>
                <a:cs typeface="Trebuchet MS"/>
                <a:sym typeface="Trebuchet MS"/>
              </a:rPr>
              <a:t>. 114.</a:t>
            </a:r>
            <a:endParaRPr sz="850">
              <a:solidFill>
                <a:schemeClr val="dk1"/>
              </a:solidFill>
              <a:highlight>
                <a:schemeClr val="lt1"/>
              </a:highlight>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850" u="sng">
                <a:solidFill>
                  <a:schemeClr val="hlink"/>
                </a:solidFill>
                <a:highlight>
                  <a:schemeClr val="lt1"/>
                </a:highlight>
                <a:latin typeface="Trebuchet MS"/>
                <a:ea typeface="Trebuchet MS"/>
                <a:cs typeface="Trebuchet MS"/>
                <a:sym typeface="Trebuchet MS"/>
                <a:hlinkClick r:id="rId2"/>
              </a:rPr>
              <a:t>https://surface.syr.edu/nyscilib/114</a:t>
            </a:r>
            <a:endParaRPr sz="850">
              <a:solidFill>
                <a:schemeClr val="dk1"/>
              </a:solidFill>
              <a:highlight>
                <a:schemeClr val="lt1"/>
              </a:highlight>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850">
              <a:solidFill>
                <a:schemeClr val="dk1"/>
              </a:solidFill>
              <a:highlight>
                <a:schemeClr val="lt1"/>
              </a:highlight>
              <a:latin typeface="Trebuchet MS"/>
              <a:ea typeface="Trebuchet MS"/>
              <a:cs typeface="Trebuchet MS"/>
              <a:sym typeface="Trebuchet MS"/>
            </a:endParaRPr>
          </a:p>
          <a:p>
            <a:pPr indent="0" lvl="0" marL="0" rtl="0" algn="l">
              <a:lnSpc>
                <a:spcPct val="115000"/>
              </a:lnSpc>
              <a:spcBef>
                <a:spcPts val="0"/>
              </a:spcBef>
              <a:spcAft>
                <a:spcPts val="0"/>
              </a:spcAft>
              <a:buNone/>
            </a:pPr>
            <a:r>
              <a:rPr lang="en-US">
                <a:solidFill>
                  <a:srgbClr val="222222"/>
                </a:solidFill>
              </a:rPr>
              <a:t>What led us here - </a:t>
            </a:r>
            <a:endParaRPr>
              <a:solidFill>
                <a:srgbClr val="222222"/>
              </a:solidFill>
            </a:endParaRPr>
          </a:p>
          <a:p>
            <a:pPr indent="0" lvl="0" marL="0" rtl="0" algn="l">
              <a:lnSpc>
                <a:spcPct val="115000"/>
              </a:lnSpc>
              <a:spcBef>
                <a:spcPts val="0"/>
              </a:spcBef>
              <a:spcAft>
                <a:spcPts val="0"/>
              </a:spcAft>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We both attended a session presented by Henrick Spoon from Cornell University on their concern for lack of call numbers in Ebooks.  Stating ebooks didn’t show up in their catalog browse because they didn’t have call numbers.  As they explored records they were finding many with few access points being either Call number or subject.</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Henrick was open for participants to investigate, especially those from other ILS vendors.</a:t>
            </a:r>
            <a:endParaRPr>
              <a:solidFill>
                <a:srgbClr val="222222"/>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0f8dbfde56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0f8dbfde5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rgbClr val="222222"/>
                </a:solidFill>
              </a:rPr>
              <a:t>Sasha</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 what is the problem -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Explain the graph</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What is completeness and why does it matter? QA example from Henrik (</a:t>
            </a:r>
            <a:r>
              <a:rPr lang="en-US">
                <a:solidFill>
                  <a:srgbClr val="222222"/>
                </a:solidFill>
              </a:rPr>
              <a:t>mathematics</a:t>
            </a:r>
            <a:r>
              <a:rPr lang="en-US">
                <a:solidFill>
                  <a:srgbClr val="222222"/>
                </a:solidFill>
              </a:rPr>
              <a:t> or computer science) - pulling ebooks by classification / subject impossible without classification / 6XX. Browsability in “books like this”</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Cover results - 10 - 100% missing classification</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0f8dbfde56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0f8dbfde5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Sasha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comparison, the numbers from our </a:t>
            </a:r>
            <a:r>
              <a:rPr lang="en-US"/>
              <a:t>Institutional</a:t>
            </a:r>
            <a:r>
              <a:rPr lang="en-US"/>
              <a:t> catalog were less shocking but still offered cause for concern. Across most of our publishers, we had just over 22% of records missing an LC classification number. The </a:t>
            </a:r>
            <a:r>
              <a:rPr lang="en-US"/>
              <a:t>anomaly</a:t>
            </a:r>
            <a:r>
              <a:rPr lang="en-US"/>
              <a:t> would be our Government Documents, which all lacked LC numbers but did include SuDocs (</a:t>
            </a:r>
            <a:r>
              <a:rPr lang="en-US">
                <a:solidFill>
                  <a:srgbClr val="040C28"/>
                </a:solidFill>
                <a:latin typeface="Roboto"/>
                <a:ea typeface="Roboto"/>
                <a:cs typeface="Roboto"/>
                <a:sym typeface="Roboto"/>
              </a:rPr>
              <a:t>Superintendant of Documents</a:t>
            </a:r>
            <a:r>
              <a:rPr lang="en-US">
                <a:solidFill>
                  <a:srgbClr val="202124"/>
                </a:solidFill>
                <a:highlight>
                  <a:srgbClr val="FFFFFF"/>
                </a:highlight>
                <a:latin typeface="Roboto"/>
                <a:ea typeface="Roboto"/>
                <a:cs typeface="Roboto"/>
                <a:sym typeface="Roboto"/>
              </a:rPr>
              <a:t>.)</a:t>
            </a:r>
            <a:r>
              <a:rPr lang="en-US"/>
              <a:t>. The SuDoc number does allow for the government documents to be browsable in the “find a related resource” in, our Primo library catalog, but they do not interfile with LC classified resources, so they are </a:t>
            </a:r>
            <a:r>
              <a:rPr lang="en-US"/>
              <a:t>considered</a:t>
            </a:r>
            <a:r>
              <a:rPr lang="en-US"/>
              <a:t> incomplete.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For more clarity, there is a breakdown at the bottom of the graph.with the numbers in each publisher and all three classification possibilities.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Even though the numbers for out catalog are lower, they still add up to a problem. </a:t>
            </a:r>
            <a:r>
              <a:rPr lang="en-US"/>
              <a:t>Across</a:t>
            </a:r>
            <a:r>
              <a:rPr lang="en-US"/>
              <a:t> these publishers, we have over 35K records with no LC classification. These publishers represent a small snapshot of our catalog as a whole, so it’s worth exploring where this metadata is coming from and why it isn’t consistent across ILSes.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f8dbfde56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0f8dbfde5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David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 - Alma CKB vs EBSCO CKB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 Explain a little bit about ven diagram of Zones</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 Ebsco’s - publisher provided records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 Ethics of shared databases and vendor provided records</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US">
                <a:solidFill>
                  <a:srgbClr val="222222"/>
                </a:solidFill>
              </a:rPr>
              <a:t>EBSCO - Cornell - uses Blacklight with EBSCO Discovery Service - for their Catalog</a:t>
            </a:r>
            <a:endParaRPr>
              <a:solidFill>
                <a:srgbClr val="22222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14d80665f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14d80665f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Sasha: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Percentages between IZ/CZ/Cornell call numbers</a:t>
            </a:r>
            <a:endParaRPr i="1"/>
          </a:p>
          <a:p>
            <a:pPr indent="0" lvl="0" marL="0" rtl="0" algn="l">
              <a:spcBef>
                <a:spcPts val="0"/>
              </a:spcBef>
              <a:spcAft>
                <a:spcPts val="0"/>
              </a:spcAft>
              <a:buNone/>
            </a:pPr>
            <a:r>
              <a:t/>
            </a:r>
            <a:endParaRPr i="1"/>
          </a:p>
          <a:p>
            <a:pPr indent="0" lvl="0" marL="0" rtl="0" algn="l">
              <a:spcBef>
                <a:spcPts val="0"/>
              </a:spcBef>
              <a:spcAft>
                <a:spcPts val="0"/>
              </a:spcAft>
              <a:buNone/>
            </a:pPr>
            <a:r>
              <a:rPr lang="en-US"/>
              <a:t>IZ vs CZ vs Cornell, items w/o call numbers. Outline of why these numbers are so different.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lot of the same problems you’d see in any shared catalog:</a:t>
            </a:r>
            <a:endParaRPr/>
          </a:p>
          <a:p>
            <a:pPr indent="0" lvl="0" marL="0" rtl="0" algn="l">
              <a:spcBef>
                <a:spcPts val="0"/>
              </a:spcBef>
              <a:spcAft>
                <a:spcPts val="0"/>
              </a:spcAft>
              <a:buNone/>
            </a:pPr>
            <a:r>
              <a:rPr lang="en-US"/>
              <a:t>Stub records, </a:t>
            </a:r>
            <a:endParaRPr/>
          </a:p>
          <a:p>
            <a:pPr indent="0" lvl="0" marL="0" rtl="0" algn="l">
              <a:spcBef>
                <a:spcPts val="0"/>
              </a:spcBef>
              <a:spcAft>
                <a:spcPts val="0"/>
              </a:spcAft>
              <a:buNone/>
            </a:pPr>
            <a:r>
              <a:rPr lang="en-US"/>
              <a:t>duplicates,</a:t>
            </a:r>
            <a:endParaRPr/>
          </a:p>
          <a:p>
            <a:pPr indent="0" lvl="0" marL="0" rtl="0" algn="l">
              <a:spcBef>
                <a:spcPts val="0"/>
              </a:spcBef>
              <a:spcAft>
                <a:spcPts val="0"/>
              </a:spcAft>
              <a:buNone/>
            </a:pPr>
            <a:r>
              <a:rPr lang="en-US"/>
              <a:t>alternative classification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overlaying records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f8dbfde56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0f8dbfde5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David - clarification so we didn’t use the CKB collections themselves for “packages”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IZ / NZ / CZ querying by electronic resource &amp; publisher. Make sure to query for any possible publisher variant name (i.e. SIAM listed on our charts is also Society for Industrial and Applied Mathematics).  Chose to break them out with publisher level data to receive manageable numbers of bib records to export. Save Query. Saving the data at this point is important because electronic collections are very prone to fluctuations. Run job, export bibs, run through MARCEdit.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0f8dbfde56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0f8dbfde5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Sasha</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Field Count report for general analysis, high level overview of metadata. Tab delimited records for more granular analysis in excel.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The actual analysis of the data could be done in many different ways. Similar projects have used Java, R, or Python in order to assess metadata quality for records. For this analysis, i went extremely low-tech and used MARCEdit paired with Excel to learn more about the bib records.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First, I pulled MARCEdit Field Count Reports for each publisher, using the method David described. This gave me a general idea of how many records had </a:t>
            </a:r>
            <a:r>
              <a:rPr lang="en-US">
                <a:solidFill>
                  <a:schemeClr val="dk1"/>
                </a:solidFill>
              </a:rPr>
              <a:t>certain fields and how many of those fields were present across the set. Here we can see that in my record set, 050 field for LC classification occurs 4560 times in 4445 records, which means that some records have multiple occurrences of the field.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This was helpful when looking at high level statistics but in order to assess the actual quality of the classification, I would need to take a closer look at the fields. To do this, I exported the tab delimited records from MARCEdit into an Excel spreadsheet.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Inside Excel, I could separate specific fields to get more granular information about the metadata. For example, I isolated the 050 column in order to see which records had full, partial, incomplete, or incorrect classification information. The separate field column allowed me to analyze how many 6XX fields each record averaged and which vocabularies the headings came from to get a broader understanding of subject access across the record.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Instead of walking you through each of the analysis points, I’ve added some technical slides at the end that get more in depth with the actual process of analysis.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Now that we had this point of comparison with the EBSCO knowledge base, we could easily see that our records both had problems – but in different ways. So where is the information coming from and, more importantly, how do we fix it?</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A097"/>
              </a:buClr>
              <a:buSzPts val="3200"/>
              <a:buNone/>
              <a:defRPr>
                <a:solidFill>
                  <a:srgbClr val="88A097"/>
                </a:solidFill>
              </a:defRPr>
            </a:lvl1pPr>
            <a:lvl2pPr lvl="1" algn="ctr">
              <a:spcBef>
                <a:spcPts val="560"/>
              </a:spcBef>
              <a:spcAft>
                <a:spcPts val="0"/>
              </a:spcAft>
              <a:buClr>
                <a:srgbClr val="88A097"/>
              </a:buClr>
              <a:buSzPts val="2800"/>
              <a:buNone/>
              <a:defRPr>
                <a:solidFill>
                  <a:srgbClr val="88A097"/>
                </a:solidFill>
              </a:defRPr>
            </a:lvl2pPr>
            <a:lvl3pPr lvl="2" algn="ctr">
              <a:spcBef>
                <a:spcPts val="480"/>
              </a:spcBef>
              <a:spcAft>
                <a:spcPts val="0"/>
              </a:spcAft>
              <a:buClr>
                <a:srgbClr val="88A097"/>
              </a:buClr>
              <a:buSzPts val="2400"/>
              <a:buNone/>
              <a:defRPr>
                <a:solidFill>
                  <a:srgbClr val="88A097"/>
                </a:solidFill>
              </a:defRPr>
            </a:lvl3pPr>
            <a:lvl4pPr lvl="3" algn="ctr">
              <a:spcBef>
                <a:spcPts val="400"/>
              </a:spcBef>
              <a:spcAft>
                <a:spcPts val="0"/>
              </a:spcAft>
              <a:buClr>
                <a:srgbClr val="88A097"/>
              </a:buClr>
              <a:buSzPts val="2000"/>
              <a:buNone/>
              <a:defRPr>
                <a:solidFill>
                  <a:srgbClr val="88A097"/>
                </a:solidFill>
              </a:defRPr>
            </a:lvl4pPr>
            <a:lvl5pPr lvl="4" algn="ctr">
              <a:spcBef>
                <a:spcPts val="400"/>
              </a:spcBef>
              <a:spcAft>
                <a:spcPts val="0"/>
              </a:spcAft>
              <a:buClr>
                <a:srgbClr val="88A097"/>
              </a:buClr>
              <a:buSzPts val="2000"/>
              <a:buNone/>
              <a:defRPr>
                <a:solidFill>
                  <a:srgbClr val="88A097"/>
                </a:solidFill>
              </a:defRPr>
            </a:lvl5pPr>
            <a:lvl6pPr lvl="5" algn="ctr">
              <a:spcBef>
                <a:spcPts val="400"/>
              </a:spcBef>
              <a:spcAft>
                <a:spcPts val="0"/>
              </a:spcAft>
              <a:buClr>
                <a:srgbClr val="88A097"/>
              </a:buClr>
              <a:buSzPts val="2000"/>
              <a:buNone/>
              <a:defRPr>
                <a:solidFill>
                  <a:srgbClr val="88A097"/>
                </a:solidFill>
              </a:defRPr>
            </a:lvl6pPr>
            <a:lvl7pPr lvl="6" algn="ctr">
              <a:spcBef>
                <a:spcPts val="400"/>
              </a:spcBef>
              <a:spcAft>
                <a:spcPts val="0"/>
              </a:spcAft>
              <a:buClr>
                <a:srgbClr val="88A097"/>
              </a:buClr>
              <a:buSzPts val="2000"/>
              <a:buNone/>
              <a:defRPr>
                <a:solidFill>
                  <a:srgbClr val="88A097"/>
                </a:solidFill>
              </a:defRPr>
            </a:lvl7pPr>
            <a:lvl8pPr lvl="7" algn="ctr">
              <a:spcBef>
                <a:spcPts val="400"/>
              </a:spcBef>
              <a:spcAft>
                <a:spcPts val="0"/>
              </a:spcAft>
              <a:buClr>
                <a:srgbClr val="88A097"/>
              </a:buClr>
              <a:buSzPts val="2000"/>
              <a:buNone/>
              <a:defRPr>
                <a:solidFill>
                  <a:srgbClr val="88A097"/>
                </a:solidFill>
              </a:defRPr>
            </a:lvl8pPr>
            <a:lvl9pPr lvl="8" algn="ctr">
              <a:spcBef>
                <a:spcPts val="400"/>
              </a:spcBef>
              <a:spcAft>
                <a:spcPts val="0"/>
              </a:spcAft>
              <a:buClr>
                <a:srgbClr val="88A097"/>
              </a:buClr>
              <a:buSzPts val="2000"/>
              <a:buNone/>
              <a:defRPr>
                <a:solidFill>
                  <a:srgbClr val="88A097"/>
                </a:solidFill>
              </a:defRPr>
            </a:lvl9pPr>
          </a:lstStyle>
          <a:p/>
        </p:txBody>
      </p:sp>
      <p:sp>
        <p:nvSpPr>
          <p:cNvPr id="16" name="Google Shape;1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3"/>
          <p:cNvSpPr txBox="1"/>
          <p:nvPr>
            <p:ph type="title"/>
          </p:nvPr>
        </p:nvSpPr>
        <p:spPr>
          <a:xfrm>
            <a:off x="892175" y="274638"/>
            <a:ext cx="7794625"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5"/>
          <p:cNvSpPr txBox="1"/>
          <p:nvPr>
            <p:ph type="title"/>
          </p:nvPr>
        </p:nvSpPr>
        <p:spPr>
          <a:xfrm>
            <a:off x="892175" y="274638"/>
            <a:ext cx="7794625"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A097"/>
              </a:buClr>
              <a:buSzPts val="2000"/>
              <a:buNone/>
              <a:defRPr sz="2000">
                <a:solidFill>
                  <a:srgbClr val="88A097"/>
                </a:solidFill>
              </a:defRPr>
            </a:lvl1pPr>
            <a:lvl2pPr indent="-228600" lvl="1" marL="914400" algn="l">
              <a:spcBef>
                <a:spcPts val="360"/>
              </a:spcBef>
              <a:spcAft>
                <a:spcPts val="0"/>
              </a:spcAft>
              <a:buClr>
                <a:srgbClr val="88A097"/>
              </a:buClr>
              <a:buSzPts val="1800"/>
              <a:buNone/>
              <a:defRPr sz="1800">
                <a:solidFill>
                  <a:srgbClr val="88A097"/>
                </a:solidFill>
              </a:defRPr>
            </a:lvl2pPr>
            <a:lvl3pPr indent="-228600" lvl="2" marL="1371600" algn="l">
              <a:spcBef>
                <a:spcPts val="320"/>
              </a:spcBef>
              <a:spcAft>
                <a:spcPts val="0"/>
              </a:spcAft>
              <a:buClr>
                <a:srgbClr val="88A097"/>
              </a:buClr>
              <a:buSzPts val="1600"/>
              <a:buNone/>
              <a:defRPr sz="1600">
                <a:solidFill>
                  <a:srgbClr val="88A097"/>
                </a:solidFill>
              </a:defRPr>
            </a:lvl3pPr>
            <a:lvl4pPr indent="-228600" lvl="3" marL="1828800" algn="l">
              <a:spcBef>
                <a:spcPts val="280"/>
              </a:spcBef>
              <a:spcAft>
                <a:spcPts val="0"/>
              </a:spcAft>
              <a:buClr>
                <a:srgbClr val="88A097"/>
              </a:buClr>
              <a:buSzPts val="1400"/>
              <a:buNone/>
              <a:defRPr sz="1400">
                <a:solidFill>
                  <a:srgbClr val="88A097"/>
                </a:solidFill>
              </a:defRPr>
            </a:lvl4pPr>
            <a:lvl5pPr indent="-228600" lvl="4" marL="2286000" algn="l">
              <a:spcBef>
                <a:spcPts val="280"/>
              </a:spcBef>
              <a:spcAft>
                <a:spcPts val="0"/>
              </a:spcAft>
              <a:buClr>
                <a:srgbClr val="88A097"/>
              </a:buClr>
              <a:buSzPts val="1400"/>
              <a:buNone/>
              <a:defRPr sz="1400">
                <a:solidFill>
                  <a:srgbClr val="88A097"/>
                </a:solidFill>
              </a:defRPr>
            </a:lvl5pPr>
            <a:lvl6pPr indent="-228600" lvl="5" marL="2743200" algn="l">
              <a:spcBef>
                <a:spcPts val="280"/>
              </a:spcBef>
              <a:spcAft>
                <a:spcPts val="0"/>
              </a:spcAft>
              <a:buClr>
                <a:srgbClr val="88A097"/>
              </a:buClr>
              <a:buSzPts val="1400"/>
              <a:buNone/>
              <a:defRPr sz="1400">
                <a:solidFill>
                  <a:srgbClr val="88A097"/>
                </a:solidFill>
              </a:defRPr>
            </a:lvl6pPr>
            <a:lvl7pPr indent="-228600" lvl="6" marL="3200400" algn="l">
              <a:spcBef>
                <a:spcPts val="280"/>
              </a:spcBef>
              <a:spcAft>
                <a:spcPts val="0"/>
              </a:spcAft>
              <a:buClr>
                <a:srgbClr val="88A097"/>
              </a:buClr>
              <a:buSzPts val="1400"/>
              <a:buNone/>
              <a:defRPr sz="1400">
                <a:solidFill>
                  <a:srgbClr val="88A097"/>
                </a:solidFill>
              </a:defRPr>
            </a:lvl7pPr>
            <a:lvl8pPr indent="-228600" lvl="7" marL="3657600" algn="l">
              <a:spcBef>
                <a:spcPts val="280"/>
              </a:spcBef>
              <a:spcAft>
                <a:spcPts val="0"/>
              </a:spcAft>
              <a:buClr>
                <a:srgbClr val="88A097"/>
              </a:buClr>
              <a:buSzPts val="1400"/>
              <a:buNone/>
              <a:defRPr sz="1400">
                <a:solidFill>
                  <a:srgbClr val="88A097"/>
                </a:solidFill>
              </a:defRPr>
            </a:lvl8pPr>
            <a:lvl9pPr indent="-228600" lvl="8" marL="4114800" algn="l">
              <a:spcBef>
                <a:spcPts val="280"/>
              </a:spcBef>
              <a:spcAft>
                <a:spcPts val="0"/>
              </a:spcAft>
              <a:buClr>
                <a:srgbClr val="88A097"/>
              </a:buClr>
              <a:buSzPts val="1400"/>
              <a:buNone/>
              <a:defRPr sz="1400">
                <a:solidFill>
                  <a:srgbClr val="88A097"/>
                </a:solidFill>
              </a:defRPr>
            </a:lvl9pPr>
          </a:lstStyle>
          <a:p/>
        </p:txBody>
      </p:sp>
      <p:sp>
        <p:nvSpPr>
          <p:cNvPr id="28" name="Google Shape;2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7"/>
          <p:cNvSpPr txBox="1"/>
          <p:nvPr>
            <p:ph type="title"/>
          </p:nvPr>
        </p:nvSpPr>
        <p:spPr>
          <a:xfrm>
            <a:off x="892175" y="274638"/>
            <a:ext cx="7794625"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 name="Google Shape;34;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 name="Google Shape;35;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8"/>
          <p:cNvSpPr txBox="1"/>
          <p:nvPr>
            <p:ph type="title"/>
          </p:nvPr>
        </p:nvSpPr>
        <p:spPr>
          <a:xfrm>
            <a:off x="892175" y="274638"/>
            <a:ext cx="7794625"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9"/>
          <p:cNvSpPr txBox="1"/>
          <p:nvPr>
            <p:ph type="title"/>
          </p:nvPr>
        </p:nvSpPr>
        <p:spPr>
          <a:xfrm>
            <a:off x="892175" y="274638"/>
            <a:ext cx="7794625"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2"/>
          <p:cNvSpPr/>
          <p:nvPr>
            <p:ph idx="2" type="pic"/>
          </p:nvPr>
        </p:nvSpPr>
        <p:spPr>
          <a:xfrm>
            <a:off x="1792288" y="612775"/>
            <a:ext cx="5486400" cy="4114800"/>
          </a:xfrm>
          <a:prstGeom prst="rect">
            <a:avLst/>
          </a:prstGeom>
          <a:noFill/>
          <a:ln>
            <a:noFill/>
          </a:ln>
        </p:spPr>
      </p:sp>
      <p:sp>
        <p:nvSpPr>
          <p:cNvPr id="66" name="Google Shape;66;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92175" y="274638"/>
            <a:ext cx="7794625"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8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1" i="0" sz="4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1" i="0" sz="4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1" i="0" sz="4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1" i="0" sz="4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1" i="0" sz="4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1" i="0" sz="4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1" i="0" sz="4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1" i="0" sz="4800" u="none" cap="none" strike="noStrike">
                <a:solidFill>
                  <a:schemeClr val="dk1"/>
                </a:solidFill>
                <a:latin typeface="Garamond"/>
                <a:ea typeface="Garamond"/>
                <a:cs typeface="Garamond"/>
                <a:sym typeface="Garamond"/>
              </a:defRPr>
            </a:lvl9pPr>
          </a:lstStyle>
          <a:p/>
        </p:txBody>
      </p:sp>
      <p:sp>
        <p:nvSpPr>
          <p:cNvPr id="7" name="Google Shape;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1" i="0" sz="3200" u="none" cap="none" strike="noStrike">
                <a:solidFill>
                  <a:schemeClr val="dk1"/>
                </a:solidFill>
                <a:latin typeface="Garamond"/>
                <a:ea typeface="Garamond"/>
                <a:cs typeface="Garamond"/>
                <a:sym typeface="Garamond"/>
              </a:defRPr>
            </a:lvl1pPr>
            <a:lvl2pPr indent="-406400" lvl="1" marL="914400" marR="0" rtl="0" algn="l">
              <a:spcBef>
                <a:spcPts val="560"/>
              </a:spcBef>
              <a:spcAft>
                <a:spcPts val="0"/>
              </a:spcAft>
              <a:buClr>
                <a:schemeClr val="dk1"/>
              </a:buClr>
              <a:buSzPts val="2800"/>
              <a:buFont typeface="Arial"/>
              <a:buChar char="–"/>
              <a:defRPr b="1" i="0" sz="2800" u="none" cap="none" strike="noStrike">
                <a:solidFill>
                  <a:schemeClr val="dk1"/>
                </a:solidFill>
                <a:latin typeface="Garamond"/>
                <a:ea typeface="Garamond"/>
                <a:cs typeface="Garamond"/>
                <a:sym typeface="Garamond"/>
              </a:defRPr>
            </a:lvl2pPr>
            <a:lvl3pPr indent="-381000" lvl="2" marL="1371600" marR="0" rtl="0" algn="l">
              <a:spcBef>
                <a:spcPts val="480"/>
              </a:spcBef>
              <a:spcAft>
                <a:spcPts val="0"/>
              </a:spcAft>
              <a:buClr>
                <a:schemeClr val="dk1"/>
              </a:buClr>
              <a:buSzPts val="2400"/>
              <a:buFont typeface="Arial"/>
              <a:buChar char="•"/>
              <a:defRPr b="1" i="0" sz="2400" u="none" cap="none" strike="noStrike">
                <a:solidFill>
                  <a:schemeClr val="dk1"/>
                </a:solidFill>
                <a:latin typeface="Garamond"/>
                <a:ea typeface="Garamond"/>
                <a:cs typeface="Garamond"/>
                <a:sym typeface="Garamond"/>
              </a:defRPr>
            </a:lvl3pPr>
            <a:lvl4pPr indent="-355600" lvl="3" marL="1828800" marR="0" rtl="0" algn="l">
              <a:spcBef>
                <a:spcPts val="400"/>
              </a:spcBef>
              <a:spcAft>
                <a:spcPts val="0"/>
              </a:spcAft>
              <a:buClr>
                <a:schemeClr val="dk1"/>
              </a:buClr>
              <a:buSzPts val="2000"/>
              <a:buFont typeface="Arial"/>
              <a:buChar char="–"/>
              <a:defRPr b="1" i="0" sz="2000" u="none" cap="none" strike="noStrike">
                <a:solidFill>
                  <a:schemeClr val="dk1"/>
                </a:solidFill>
                <a:latin typeface="Garamond"/>
                <a:ea typeface="Garamond"/>
                <a:cs typeface="Garamond"/>
                <a:sym typeface="Garamond"/>
              </a:defRPr>
            </a:lvl4pPr>
            <a:lvl5pPr indent="-355600" lvl="4" marL="2286000" marR="0" rtl="0" algn="l">
              <a:spcBef>
                <a:spcPts val="400"/>
              </a:spcBef>
              <a:spcAft>
                <a:spcPts val="0"/>
              </a:spcAft>
              <a:buClr>
                <a:schemeClr val="dk1"/>
              </a:buClr>
              <a:buSzPts val="2000"/>
              <a:buFont typeface="Arial"/>
              <a:buChar char="»"/>
              <a:defRPr b="1" i="0" sz="2000" u="none" cap="none" strike="noStrike">
                <a:solidFill>
                  <a:schemeClr val="dk1"/>
                </a:solidFill>
                <a:latin typeface="Garamond"/>
                <a:ea typeface="Garamond"/>
                <a:cs typeface="Garamond"/>
                <a:sym typeface="Garamond"/>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AA19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A097"/>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AA198"/>
                </a:solidFill>
                <a:latin typeface="Garamond"/>
                <a:ea typeface="Garamond"/>
                <a:cs typeface="Garamond"/>
                <a:sym typeface="Garamond"/>
              </a:defRPr>
            </a:lvl1pPr>
            <a:lvl2pPr indent="0" lvl="1" marL="0" marR="0" rtl="0" algn="r">
              <a:spcBef>
                <a:spcPts val="0"/>
              </a:spcBef>
              <a:spcAft>
                <a:spcPts val="0"/>
              </a:spcAft>
              <a:buNone/>
              <a:defRPr b="0" i="0" sz="1200" u="none" cap="none" strike="noStrike">
                <a:solidFill>
                  <a:srgbClr val="8AA198"/>
                </a:solidFill>
                <a:latin typeface="Garamond"/>
                <a:ea typeface="Garamond"/>
                <a:cs typeface="Garamond"/>
                <a:sym typeface="Garamond"/>
              </a:defRPr>
            </a:lvl2pPr>
            <a:lvl3pPr indent="0" lvl="2" marL="0" marR="0" rtl="0" algn="r">
              <a:spcBef>
                <a:spcPts val="0"/>
              </a:spcBef>
              <a:spcAft>
                <a:spcPts val="0"/>
              </a:spcAft>
              <a:buNone/>
              <a:defRPr b="0" i="0" sz="1200" u="none" cap="none" strike="noStrike">
                <a:solidFill>
                  <a:srgbClr val="8AA198"/>
                </a:solidFill>
                <a:latin typeface="Garamond"/>
                <a:ea typeface="Garamond"/>
                <a:cs typeface="Garamond"/>
                <a:sym typeface="Garamond"/>
              </a:defRPr>
            </a:lvl3pPr>
            <a:lvl4pPr indent="0" lvl="3" marL="0" marR="0" rtl="0" algn="r">
              <a:spcBef>
                <a:spcPts val="0"/>
              </a:spcBef>
              <a:spcAft>
                <a:spcPts val="0"/>
              </a:spcAft>
              <a:buNone/>
              <a:defRPr b="0" i="0" sz="1200" u="none" cap="none" strike="noStrike">
                <a:solidFill>
                  <a:srgbClr val="8AA198"/>
                </a:solidFill>
                <a:latin typeface="Garamond"/>
                <a:ea typeface="Garamond"/>
                <a:cs typeface="Garamond"/>
                <a:sym typeface="Garamond"/>
              </a:defRPr>
            </a:lvl4pPr>
            <a:lvl5pPr indent="0" lvl="4" marL="0" marR="0" rtl="0" algn="r">
              <a:spcBef>
                <a:spcPts val="0"/>
              </a:spcBef>
              <a:spcAft>
                <a:spcPts val="0"/>
              </a:spcAft>
              <a:buNone/>
              <a:defRPr b="0" i="0" sz="1200" u="none" cap="none" strike="noStrike">
                <a:solidFill>
                  <a:srgbClr val="8AA198"/>
                </a:solidFill>
                <a:latin typeface="Garamond"/>
                <a:ea typeface="Garamond"/>
                <a:cs typeface="Garamond"/>
                <a:sym typeface="Garamond"/>
              </a:defRPr>
            </a:lvl5pPr>
            <a:lvl6pPr indent="0" lvl="5" marL="0" marR="0" rtl="0" algn="r">
              <a:spcBef>
                <a:spcPts val="0"/>
              </a:spcBef>
              <a:spcAft>
                <a:spcPts val="0"/>
              </a:spcAft>
              <a:buNone/>
              <a:defRPr b="0" i="0" sz="1200" u="none" cap="none" strike="noStrike">
                <a:solidFill>
                  <a:srgbClr val="8AA198"/>
                </a:solidFill>
                <a:latin typeface="Garamond"/>
                <a:ea typeface="Garamond"/>
                <a:cs typeface="Garamond"/>
                <a:sym typeface="Garamond"/>
              </a:defRPr>
            </a:lvl6pPr>
            <a:lvl7pPr indent="0" lvl="6" marL="0" marR="0" rtl="0" algn="r">
              <a:spcBef>
                <a:spcPts val="0"/>
              </a:spcBef>
              <a:spcAft>
                <a:spcPts val="0"/>
              </a:spcAft>
              <a:buNone/>
              <a:defRPr b="0" i="0" sz="1200" u="none" cap="none" strike="noStrike">
                <a:solidFill>
                  <a:srgbClr val="8AA198"/>
                </a:solidFill>
                <a:latin typeface="Garamond"/>
                <a:ea typeface="Garamond"/>
                <a:cs typeface="Garamond"/>
                <a:sym typeface="Garamond"/>
              </a:defRPr>
            </a:lvl7pPr>
            <a:lvl8pPr indent="0" lvl="7" marL="0" marR="0" rtl="0" algn="r">
              <a:spcBef>
                <a:spcPts val="0"/>
              </a:spcBef>
              <a:spcAft>
                <a:spcPts val="0"/>
              </a:spcAft>
              <a:buNone/>
              <a:defRPr b="0" i="0" sz="1200" u="none" cap="none" strike="noStrike">
                <a:solidFill>
                  <a:srgbClr val="8AA198"/>
                </a:solidFill>
                <a:latin typeface="Garamond"/>
                <a:ea typeface="Garamond"/>
                <a:cs typeface="Garamond"/>
                <a:sym typeface="Garamond"/>
              </a:defRPr>
            </a:lvl8pPr>
            <a:lvl9pPr indent="0" lvl="8" marL="0" marR="0" rtl="0" algn="r">
              <a:spcBef>
                <a:spcPts val="0"/>
              </a:spcBef>
              <a:spcAft>
                <a:spcPts val="0"/>
              </a:spcAft>
              <a:buNone/>
              <a:defRPr b="0" i="0" sz="1200" u="none" cap="none" strike="noStrike">
                <a:solidFill>
                  <a:srgbClr val="8AA19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3"/>
          <p:cNvSpPr/>
          <p:nvPr/>
        </p:nvSpPr>
        <p:spPr>
          <a:xfrm>
            <a:off x="0" y="0"/>
            <a:ext cx="457200" cy="6858000"/>
          </a:xfrm>
          <a:prstGeom prst="rect">
            <a:avLst/>
          </a:prstGeom>
          <a:solidFill>
            <a:schemeClr val="dk1"/>
          </a:solidFill>
          <a:ln cap="flat" cmpd="sng" w="9525">
            <a:solidFill>
              <a:srgbClr val="4A7EBB"/>
            </a:solidFill>
            <a:prstDash val="solid"/>
            <a:miter lim="800000"/>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B-symbol-2c.png" id="12" name="Google Shape;12;p3"/>
          <p:cNvPicPr preferRelativeResize="0"/>
          <p:nvPr/>
        </p:nvPicPr>
        <p:blipFill rotWithShape="1">
          <a:blip r:embed="rId1">
            <a:alphaModFix/>
          </a:blip>
          <a:srcRect b="0" l="0" r="0" t="0"/>
          <a:stretch/>
        </p:blipFill>
        <p:spPr>
          <a:xfrm>
            <a:off x="171450" y="268288"/>
            <a:ext cx="461963" cy="40798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685800" y="1883400"/>
            <a:ext cx="7772400" cy="3091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Call numbers, </a:t>
            </a:r>
            <a:endParaRPr/>
          </a:p>
          <a:p>
            <a:pPr indent="0" lvl="0" marL="0" rtl="0" algn="ctr">
              <a:spcBef>
                <a:spcPts val="0"/>
              </a:spcBef>
              <a:spcAft>
                <a:spcPts val="0"/>
              </a:spcAft>
              <a:buNone/>
            </a:pPr>
            <a:r>
              <a:rPr lang="en-US"/>
              <a:t>oh call numbers on ebooks, why have you forsaken 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0f8dbfde56_0_37"/>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Where did this come FROM!</a:t>
            </a:r>
            <a:endParaRPr/>
          </a:p>
        </p:txBody>
      </p:sp>
      <p:pic>
        <p:nvPicPr>
          <p:cNvPr id="147" name="Google Shape;147;g20f8dbfde56_0_37"/>
          <p:cNvPicPr preferRelativeResize="0"/>
          <p:nvPr/>
        </p:nvPicPr>
        <p:blipFill>
          <a:blip r:embed="rId3">
            <a:alphaModFix/>
          </a:blip>
          <a:stretch>
            <a:fillRect/>
          </a:stretch>
        </p:blipFill>
        <p:spPr>
          <a:xfrm>
            <a:off x="485938" y="1242788"/>
            <a:ext cx="3914775" cy="2619375"/>
          </a:xfrm>
          <a:prstGeom prst="rect">
            <a:avLst/>
          </a:prstGeom>
          <a:noFill/>
          <a:ln>
            <a:noFill/>
          </a:ln>
        </p:spPr>
      </p:pic>
      <p:pic>
        <p:nvPicPr>
          <p:cNvPr id="148" name="Google Shape;148;g20f8dbfde56_0_37"/>
          <p:cNvPicPr preferRelativeResize="0"/>
          <p:nvPr/>
        </p:nvPicPr>
        <p:blipFill>
          <a:blip r:embed="rId4">
            <a:alphaModFix/>
          </a:blip>
          <a:stretch>
            <a:fillRect/>
          </a:stretch>
        </p:blipFill>
        <p:spPr>
          <a:xfrm>
            <a:off x="485938" y="3862163"/>
            <a:ext cx="4438487" cy="3577819"/>
          </a:xfrm>
          <a:prstGeom prst="rect">
            <a:avLst/>
          </a:prstGeom>
          <a:noFill/>
          <a:ln>
            <a:noFill/>
          </a:ln>
        </p:spPr>
      </p:pic>
      <p:pic>
        <p:nvPicPr>
          <p:cNvPr id="149" name="Google Shape;149;g20f8dbfde56_0_37"/>
          <p:cNvPicPr preferRelativeResize="0"/>
          <p:nvPr/>
        </p:nvPicPr>
        <p:blipFill>
          <a:blip r:embed="rId5">
            <a:alphaModFix/>
          </a:blip>
          <a:stretch>
            <a:fillRect/>
          </a:stretch>
        </p:blipFill>
        <p:spPr>
          <a:xfrm>
            <a:off x="5219475" y="1242802"/>
            <a:ext cx="4668974" cy="4921675"/>
          </a:xfrm>
          <a:prstGeom prst="rect">
            <a:avLst/>
          </a:prstGeom>
          <a:noFill/>
          <a:ln>
            <a:noFill/>
          </a:ln>
        </p:spPr>
      </p:pic>
      <p:sp>
        <p:nvSpPr>
          <p:cNvPr id="150" name="Google Shape;150;g20f8dbfde56_0_37"/>
          <p:cNvSpPr/>
          <p:nvPr/>
        </p:nvSpPr>
        <p:spPr>
          <a:xfrm rot="10800000">
            <a:off x="1676845" y="5011770"/>
            <a:ext cx="577800" cy="183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0f8dbfde56_0_37"/>
          <p:cNvSpPr/>
          <p:nvPr/>
        </p:nvSpPr>
        <p:spPr>
          <a:xfrm>
            <a:off x="4576107" y="2081920"/>
            <a:ext cx="577800" cy="183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0f8dbfde56_0_47"/>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Evaluate and Update</a:t>
            </a:r>
            <a:endParaRPr/>
          </a:p>
          <a:p>
            <a:pPr indent="457200" lvl="0" marL="0" rtl="0" algn="l">
              <a:spcBef>
                <a:spcPts val="0"/>
              </a:spcBef>
              <a:spcAft>
                <a:spcPts val="0"/>
              </a:spcAft>
              <a:buNone/>
            </a:pPr>
            <a:r>
              <a:rPr lang="en-US"/>
              <a:t>Elsevier</a:t>
            </a:r>
            <a:endParaRPr/>
          </a:p>
        </p:txBody>
      </p:sp>
      <p:sp>
        <p:nvSpPr>
          <p:cNvPr id="157" name="Google Shape;157;g20f8dbfde56_0_47"/>
          <p:cNvSpPr txBox="1"/>
          <p:nvPr/>
        </p:nvSpPr>
        <p:spPr>
          <a:xfrm>
            <a:off x="4354875" y="3272013"/>
            <a:ext cx="4518900" cy="17238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Font typeface="Garamond"/>
              <a:buChar char="●"/>
            </a:pPr>
            <a:r>
              <a:rPr lang="en-US" sz="2500">
                <a:latin typeface="Garamond"/>
                <a:ea typeface="Garamond"/>
                <a:cs typeface="Garamond"/>
                <a:sym typeface="Garamond"/>
              </a:rPr>
              <a:t>Updated 50 records in the CZ</a:t>
            </a:r>
            <a:endParaRPr sz="2500">
              <a:latin typeface="Garamond"/>
              <a:ea typeface="Garamond"/>
              <a:cs typeface="Garamond"/>
              <a:sym typeface="Garamond"/>
            </a:endParaRPr>
          </a:p>
          <a:p>
            <a:pPr indent="-387350" lvl="0" marL="457200" rtl="0" algn="l">
              <a:spcBef>
                <a:spcPts val="0"/>
              </a:spcBef>
              <a:spcAft>
                <a:spcPts val="0"/>
              </a:spcAft>
              <a:buSzPts val="2500"/>
              <a:buFont typeface="Garamond"/>
              <a:buChar char="●"/>
            </a:pPr>
            <a:r>
              <a:rPr lang="en-US" sz="2500">
                <a:latin typeface="Garamond"/>
                <a:ea typeface="Garamond"/>
                <a:cs typeface="Garamond"/>
                <a:sym typeface="Garamond"/>
              </a:rPr>
              <a:t>Added 050 and 6XX fields</a:t>
            </a:r>
            <a:endParaRPr sz="2500">
              <a:latin typeface="Garamond"/>
              <a:ea typeface="Garamond"/>
              <a:cs typeface="Garamond"/>
              <a:sym typeface="Garamond"/>
            </a:endParaRPr>
          </a:p>
          <a:p>
            <a:pPr indent="-387350" lvl="0" marL="457200" rtl="0" algn="l">
              <a:spcBef>
                <a:spcPts val="0"/>
              </a:spcBef>
              <a:spcAft>
                <a:spcPts val="0"/>
              </a:spcAft>
              <a:buSzPts val="2500"/>
              <a:buFont typeface="Garamond"/>
              <a:buChar char="●"/>
            </a:pPr>
            <a:r>
              <a:rPr lang="en-US" sz="2500">
                <a:latin typeface="Garamond"/>
                <a:ea typeface="Garamond"/>
                <a:cs typeface="Garamond"/>
                <a:sym typeface="Garamond"/>
              </a:rPr>
              <a:t>Chiefly peer-reviewed, open access health sciences journals</a:t>
            </a:r>
            <a:endParaRPr sz="2500">
              <a:latin typeface="Garamond"/>
              <a:ea typeface="Garamond"/>
              <a:cs typeface="Garamond"/>
              <a:sym typeface="Garamond"/>
            </a:endParaRPr>
          </a:p>
        </p:txBody>
      </p:sp>
      <p:pic>
        <p:nvPicPr>
          <p:cNvPr id="158" name="Google Shape;158;g20f8dbfde56_0_47"/>
          <p:cNvPicPr preferRelativeResize="0"/>
          <p:nvPr/>
        </p:nvPicPr>
        <p:blipFill>
          <a:blip r:embed="rId3">
            <a:alphaModFix/>
          </a:blip>
          <a:stretch>
            <a:fillRect/>
          </a:stretch>
        </p:blipFill>
        <p:spPr>
          <a:xfrm>
            <a:off x="998500" y="2683494"/>
            <a:ext cx="2721050" cy="2765925"/>
          </a:xfrm>
          <a:prstGeom prst="rect">
            <a:avLst/>
          </a:prstGeom>
          <a:noFill/>
          <a:ln>
            <a:noFill/>
          </a:ln>
        </p:spPr>
      </p:pic>
      <p:pic>
        <p:nvPicPr>
          <p:cNvPr id="159" name="Google Shape;159;g20f8dbfde56_0_47"/>
          <p:cNvPicPr preferRelativeResize="0"/>
          <p:nvPr/>
        </p:nvPicPr>
        <p:blipFill>
          <a:blip r:embed="rId4">
            <a:alphaModFix/>
          </a:blip>
          <a:stretch>
            <a:fillRect/>
          </a:stretch>
        </p:blipFill>
        <p:spPr>
          <a:xfrm>
            <a:off x="998500" y="1883394"/>
            <a:ext cx="5000625" cy="800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14d80665f0_0_1"/>
          <p:cNvSpPr txBox="1"/>
          <p:nvPr>
            <p:ph type="title"/>
          </p:nvPr>
        </p:nvSpPr>
        <p:spPr>
          <a:xfrm>
            <a:off x="892175" y="274645"/>
            <a:ext cx="7794600" cy="632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What we have seen so far</a:t>
            </a:r>
            <a:endParaRPr/>
          </a:p>
        </p:txBody>
      </p:sp>
      <p:sp>
        <p:nvSpPr>
          <p:cNvPr id="165" name="Google Shape;165;g214d80665f0_0_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166" name="Google Shape;166;g214d80665f0_0_1"/>
          <p:cNvPicPr preferRelativeResize="0"/>
          <p:nvPr/>
        </p:nvPicPr>
        <p:blipFill>
          <a:blip r:embed="rId3">
            <a:alphaModFix/>
          </a:blip>
          <a:stretch>
            <a:fillRect/>
          </a:stretch>
        </p:blipFill>
        <p:spPr>
          <a:xfrm>
            <a:off x="523775" y="1600200"/>
            <a:ext cx="4416562" cy="5156300"/>
          </a:xfrm>
          <a:prstGeom prst="rect">
            <a:avLst/>
          </a:prstGeom>
          <a:noFill/>
          <a:ln>
            <a:noFill/>
          </a:ln>
        </p:spPr>
      </p:pic>
      <p:pic>
        <p:nvPicPr>
          <p:cNvPr id="167" name="Google Shape;167;g214d80665f0_0_1"/>
          <p:cNvPicPr preferRelativeResize="0"/>
          <p:nvPr/>
        </p:nvPicPr>
        <p:blipFill>
          <a:blip r:embed="rId4">
            <a:alphaModFix/>
          </a:blip>
          <a:stretch>
            <a:fillRect/>
          </a:stretch>
        </p:blipFill>
        <p:spPr>
          <a:xfrm>
            <a:off x="4299800" y="1638938"/>
            <a:ext cx="5363375" cy="5078829"/>
          </a:xfrm>
          <a:prstGeom prst="rect">
            <a:avLst/>
          </a:prstGeom>
          <a:noFill/>
          <a:ln>
            <a:noFill/>
          </a:ln>
        </p:spPr>
      </p:pic>
      <p:sp>
        <p:nvSpPr>
          <p:cNvPr id="168" name="Google Shape;168;g214d80665f0_0_1"/>
          <p:cNvSpPr txBox="1"/>
          <p:nvPr/>
        </p:nvSpPr>
        <p:spPr>
          <a:xfrm>
            <a:off x="628775" y="1134950"/>
            <a:ext cx="611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Garamond"/>
                <a:ea typeface="Garamond"/>
                <a:cs typeface="Garamond"/>
                <a:sym typeface="Garamond"/>
              </a:rPr>
              <a:t>Current CZ record						Updated Record - Overwritten</a:t>
            </a:r>
            <a:endParaRPr>
              <a:latin typeface="Garamond"/>
              <a:ea typeface="Garamond"/>
              <a:cs typeface="Garamond"/>
              <a:sym typeface="Garamond"/>
            </a:endParaRPr>
          </a:p>
        </p:txBody>
      </p:sp>
      <p:sp>
        <p:nvSpPr>
          <p:cNvPr id="169" name="Google Shape;169;g214d80665f0_0_1"/>
          <p:cNvSpPr/>
          <p:nvPr/>
        </p:nvSpPr>
        <p:spPr>
          <a:xfrm>
            <a:off x="3893000" y="2475975"/>
            <a:ext cx="343500" cy="16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0f8dbfde56_0_52"/>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Next Steps</a:t>
            </a:r>
            <a:endParaRPr/>
          </a:p>
        </p:txBody>
      </p:sp>
      <p:sp>
        <p:nvSpPr>
          <p:cNvPr id="175" name="Google Shape;175;g20f8dbfde56_0_52"/>
          <p:cNvSpPr txBox="1"/>
          <p:nvPr>
            <p:ph idx="1" type="body"/>
          </p:nvPr>
        </p:nvSpPr>
        <p:spPr>
          <a:xfrm>
            <a:off x="457200" y="1417650"/>
            <a:ext cx="8229600" cy="46194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222222"/>
              </a:buClr>
              <a:buSzPts val="2000"/>
              <a:buFont typeface="Arial"/>
              <a:buChar char="•"/>
            </a:pPr>
            <a:r>
              <a:rPr b="0" lang="en-US" sz="2000">
                <a:solidFill>
                  <a:srgbClr val="222222"/>
                </a:solidFill>
                <a:latin typeface="Arial"/>
                <a:ea typeface="Arial"/>
                <a:cs typeface="Arial"/>
                <a:sym typeface="Arial"/>
              </a:rPr>
              <a:t>Waiting to see what the numbers look like in May.</a:t>
            </a:r>
            <a:endParaRPr b="0" sz="2000">
              <a:solidFill>
                <a:srgbClr val="222222"/>
              </a:solidFill>
              <a:latin typeface="Arial"/>
              <a:ea typeface="Arial"/>
              <a:cs typeface="Arial"/>
              <a:sym typeface="Arial"/>
            </a:endParaRPr>
          </a:p>
          <a:p>
            <a:pPr indent="-355600" lvl="1" marL="914400" rtl="0" algn="l">
              <a:lnSpc>
                <a:spcPct val="115000"/>
              </a:lnSpc>
              <a:spcBef>
                <a:spcPts val="0"/>
              </a:spcBef>
              <a:spcAft>
                <a:spcPts val="0"/>
              </a:spcAft>
              <a:buClr>
                <a:srgbClr val="222222"/>
              </a:buClr>
              <a:buSzPts val="2000"/>
              <a:buFont typeface="Arial"/>
              <a:buChar char="–"/>
            </a:pPr>
            <a:r>
              <a:rPr b="0" lang="en-US" sz="2000">
                <a:solidFill>
                  <a:srgbClr val="222222"/>
                </a:solidFill>
                <a:latin typeface="Arial"/>
                <a:ea typeface="Arial"/>
                <a:cs typeface="Arial"/>
                <a:sym typeface="Arial"/>
              </a:rPr>
              <a:t>After call numbers usage is up almost 7%</a:t>
            </a:r>
            <a:endParaRPr b="0" sz="2000">
              <a:solidFill>
                <a:srgbClr val="222222"/>
              </a:solidFill>
              <a:latin typeface="Arial"/>
              <a:ea typeface="Arial"/>
              <a:cs typeface="Arial"/>
              <a:sym typeface="Arial"/>
            </a:endParaRPr>
          </a:p>
          <a:p>
            <a:pPr indent="-355600" lvl="1" marL="914400" rtl="0" algn="l">
              <a:lnSpc>
                <a:spcPct val="115000"/>
              </a:lnSpc>
              <a:spcBef>
                <a:spcPts val="0"/>
              </a:spcBef>
              <a:spcAft>
                <a:spcPts val="0"/>
              </a:spcAft>
              <a:buClr>
                <a:srgbClr val="222222"/>
              </a:buClr>
              <a:buSzPts val="2000"/>
              <a:buFont typeface="Arial"/>
              <a:buChar char="–"/>
            </a:pPr>
            <a:r>
              <a:rPr b="0" lang="en-US" sz="2000">
                <a:solidFill>
                  <a:srgbClr val="222222"/>
                </a:solidFill>
                <a:latin typeface="Arial"/>
                <a:ea typeface="Arial"/>
                <a:cs typeface="Arial"/>
                <a:sym typeface="Arial"/>
              </a:rPr>
              <a:t>Not sure if that is organic or driven by this change.</a:t>
            </a:r>
            <a:endParaRPr b="0" sz="2000">
              <a:solidFill>
                <a:srgbClr val="222222"/>
              </a:solidFill>
              <a:latin typeface="Arial"/>
              <a:ea typeface="Arial"/>
              <a:cs typeface="Arial"/>
              <a:sym typeface="Arial"/>
            </a:endParaRPr>
          </a:p>
          <a:p>
            <a:pPr indent="-355600" lvl="0" marL="457200" rtl="0" algn="l">
              <a:lnSpc>
                <a:spcPct val="115000"/>
              </a:lnSpc>
              <a:spcBef>
                <a:spcPts val="0"/>
              </a:spcBef>
              <a:spcAft>
                <a:spcPts val="0"/>
              </a:spcAft>
              <a:buClr>
                <a:srgbClr val="222222"/>
              </a:buClr>
              <a:buSzPts val="2000"/>
              <a:buFont typeface="Arial"/>
              <a:buChar char="•"/>
            </a:pPr>
            <a:r>
              <a:rPr b="0" lang="en-US" sz="2000">
                <a:solidFill>
                  <a:srgbClr val="222222"/>
                </a:solidFill>
                <a:latin typeface="Arial"/>
                <a:ea typeface="Arial"/>
                <a:cs typeface="Arial"/>
                <a:sym typeface="Arial"/>
              </a:rPr>
              <a:t>Evaluating other collections for potential changes how do we select them?  </a:t>
            </a:r>
            <a:endParaRPr b="0" sz="2000">
              <a:solidFill>
                <a:srgbClr val="222222"/>
              </a:solidFill>
              <a:latin typeface="Arial"/>
              <a:ea typeface="Arial"/>
              <a:cs typeface="Arial"/>
              <a:sym typeface="Arial"/>
            </a:endParaRPr>
          </a:p>
          <a:p>
            <a:pPr indent="-355600" lvl="1" marL="914400" rtl="0" algn="l">
              <a:lnSpc>
                <a:spcPct val="115000"/>
              </a:lnSpc>
              <a:spcBef>
                <a:spcPts val="0"/>
              </a:spcBef>
              <a:spcAft>
                <a:spcPts val="0"/>
              </a:spcAft>
              <a:buClr>
                <a:srgbClr val="222222"/>
              </a:buClr>
              <a:buSzPts val="2000"/>
              <a:buFont typeface="Arial"/>
              <a:buChar char="–"/>
            </a:pPr>
            <a:r>
              <a:rPr b="0" lang="en-US" sz="2000">
                <a:solidFill>
                  <a:srgbClr val="222222"/>
                </a:solidFill>
                <a:latin typeface="Arial"/>
                <a:ea typeface="Arial"/>
                <a:cs typeface="Arial"/>
                <a:sym typeface="Arial"/>
              </a:rPr>
              <a:t>Assigning call numbers and subjects can be time consuming is it worth the effort?</a:t>
            </a:r>
            <a:endParaRPr b="0" sz="2000">
              <a:solidFill>
                <a:srgbClr val="222222"/>
              </a:solidFill>
              <a:latin typeface="Arial"/>
              <a:ea typeface="Arial"/>
              <a:cs typeface="Arial"/>
              <a:sym typeface="Arial"/>
            </a:endParaRPr>
          </a:p>
          <a:p>
            <a:pPr indent="-355600" lvl="0" marL="457200" rtl="0" algn="l">
              <a:lnSpc>
                <a:spcPct val="115000"/>
              </a:lnSpc>
              <a:spcBef>
                <a:spcPts val="0"/>
              </a:spcBef>
              <a:spcAft>
                <a:spcPts val="0"/>
              </a:spcAft>
              <a:buClr>
                <a:srgbClr val="222222"/>
              </a:buClr>
              <a:buSzPts val="2000"/>
              <a:buFont typeface="Arial"/>
              <a:buChar char="•"/>
            </a:pPr>
            <a:r>
              <a:rPr b="0" lang="en-US" sz="2000">
                <a:solidFill>
                  <a:srgbClr val="222222"/>
                </a:solidFill>
                <a:latin typeface="Arial"/>
                <a:ea typeface="Arial"/>
                <a:cs typeface="Arial"/>
                <a:sym typeface="Arial"/>
              </a:rPr>
              <a:t>Ethics of using Vendor provided content and adding it to the CZ when OCLC did the enhancements even though the vendor paid for it</a:t>
            </a:r>
            <a:endParaRPr b="0" sz="2000">
              <a:solidFill>
                <a:srgbClr val="222222"/>
              </a:solidFill>
              <a:latin typeface="Arial"/>
              <a:ea typeface="Arial"/>
              <a:cs typeface="Arial"/>
              <a:sym typeface="Arial"/>
            </a:endParaRPr>
          </a:p>
          <a:p>
            <a:pPr indent="-355600" lvl="0" marL="457200" rtl="0" algn="l">
              <a:lnSpc>
                <a:spcPct val="115000"/>
              </a:lnSpc>
              <a:spcBef>
                <a:spcPts val="0"/>
              </a:spcBef>
              <a:spcAft>
                <a:spcPts val="0"/>
              </a:spcAft>
              <a:buClr>
                <a:srgbClr val="222222"/>
              </a:buClr>
              <a:buSzPts val="2000"/>
              <a:buFont typeface="Arial"/>
              <a:buChar char="•"/>
            </a:pPr>
            <a:r>
              <a:rPr b="0" lang="en-US" sz="2000">
                <a:solidFill>
                  <a:srgbClr val="222222"/>
                </a:solidFill>
                <a:latin typeface="Arial"/>
                <a:ea typeface="Arial"/>
                <a:cs typeface="Arial"/>
                <a:sym typeface="Arial"/>
              </a:rPr>
              <a:t>Provides a better understanding of the collection by call number</a:t>
            </a:r>
            <a:endParaRPr b="0" sz="2000">
              <a:solidFill>
                <a:srgbClr val="222222"/>
              </a:solidFill>
              <a:latin typeface="Arial"/>
              <a:ea typeface="Arial"/>
              <a:cs typeface="Arial"/>
              <a:sym typeface="Arial"/>
            </a:endParaRPr>
          </a:p>
          <a:p>
            <a:pPr indent="-355600" lvl="0" marL="457200" rtl="0" algn="l">
              <a:lnSpc>
                <a:spcPct val="115000"/>
              </a:lnSpc>
              <a:spcBef>
                <a:spcPts val="0"/>
              </a:spcBef>
              <a:spcAft>
                <a:spcPts val="0"/>
              </a:spcAft>
              <a:buClr>
                <a:srgbClr val="222222"/>
              </a:buClr>
              <a:buSzPts val="2000"/>
              <a:buFont typeface="Arial"/>
              <a:buChar char="•"/>
            </a:pPr>
            <a:r>
              <a:rPr b="0" lang="en-US" sz="2000">
                <a:solidFill>
                  <a:srgbClr val="222222"/>
                </a:solidFill>
                <a:latin typeface="Arial"/>
                <a:ea typeface="Arial"/>
                <a:cs typeface="Arial"/>
                <a:sym typeface="Arial"/>
              </a:rPr>
              <a:t>Analysis provides data on potential vendors in the CZ with poor quality records for future purchase consideration</a:t>
            </a:r>
            <a:endParaRPr b="0" sz="2000">
              <a:solidFill>
                <a:srgbClr val="22222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0f8dbfde56_0_59"/>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Thanks!</a:t>
            </a:r>
            <a:endParaRPr/>
          </a:p>
        </p:txBody>
      </p:sp>
      <p:sp>
        <p:nvSpPr>
          <p:cNvPr id="181" name="Google Shape;181;g20f8dbfde56_0_59"/>
          <p:cNvSpPr txBox="1"/>
          <p:nvPr>
            <p:ph idx="1" type="body"/>
          </p:nvPr>
        </p:nvSpPr>
        <p:spPr>
          <a:xfrm>
            <a:off x="457200" y="3306200"/>
            <a:ext cx="8229600" cy="10710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1200"/>
              </a:spcAft>
              <a:buNone/>
            </a:pPr>
            <a:r>
              <a:rPr lang="en-US" sz="3800"/>
              <a:t>Technical slide to follow</a:t>
            </a:r>
            <a:endParaRPr sz="3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0f8dbfde56_0_64"/>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Excel features used</a:t>
            </a:r>
            <a:endParaRPr/>
          </a:p>
        </p:txBody>
      </p:sp>
      <p:sp>
        <p:nvSpPr>
          <p:cNvPr id="187" name="Google Shape;187;g20f8dbfde56_0_64"/>
          <p:cNvSpPr txBox="1"/>
          <p:nvPr>
            <p:ph idx="1" type="body"/>
          </p:nvPr>
        </p:nvSpPr>
        <p:spPr>
          <a:xfrm>
            <a:off x="892200" y="1284400"/>
            <a:ext cx="7794600" cy="5451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800"/>
              <a:t>For call numbers:</a:t>
            </a:r>
            <a:endParaRPr sz="2800"/>
          </a:p>
          <a:p>
            <a:pPr indent="0" lvl="0" marL="0" rtl="0" algn="l">
              <a:spcBef>
                <a:spcPts val="360"/>
              </a:spcBef>
              <a:spcAft>
                <a:spcPts val="0"/>
              </a:spcAft>
              <a:buNone/>
            </a:pPr>
            <a:r>
              <a:rPr lang="en-US" sz="2800"/>
              <a:t>	Sort by length - formula LEN(A1)</a:t>
            </a:r>
            <a:endParaRPr sz="2800"/>
          </a:p>
          <a:p>
            <a:pPr indent="0" lvl="0" marL="0" rtl="0" algn="l">
              <a:spcBef>
                <a:spcPts val="360"/>
              </a:spcBef>
              <a:spcAft>
                <a:spcPts val="0"/>
              </a:spcAft>
              <a:buNone/>
            </a:pPr>
            <a:r>
              <a:rPr lang="en-US" sz="2800"/>
              <a:t>	Sort smallest to largest</a:t>
            </a:r>
            <a:endParaRPr sz="2800"/>
          </a:p>
          <a:p>
            <a:pPr indent="0" lvl="0" marL="0" rtl="0" algn="l">
              <a:spcBef>
                <a:spcPts val="360"/>
              </a:spcBef>
              <a:spcAft>
                <a:spcPts val="0"/>
              </a:spcAft>
              <a:buNone/>
            </a:pPr>
            <a:r>
              <a:rPr lang="en-US" sz="2800"/>
              <a:t>	Search column for hyphenated numbers</a:t>
            </a:r>
            <a:endParaRPr sz="2800"/>
          </a:p>
          <a:p>
            <a:pPr indent="0" lvl="0" marL="0" rtl="0" algn="l">
              <a:spcBef>
                <a:spcPts val="360"/>
              </a:spcBef>
              <a:spcAft>
                <a:spcPts val="0"/>
              </a:spcAft>
              <a:buNone/>
            </a:pPr>
            <a:r>
              <a:rPr lang="en-US" sz="2800"/>
              <a:t>	Search column for subfield b ($b)</a:t>
            </a:r>
            <a:endParaRPr sz="2800"/>
          </a:p>
          <a:p>
            <a:pPr indent="0" lvl="0" marL="0" rtl="0" algn="l">
              <a:spcBef>
                <a:spcPts val="360"/>
              </a:spcBef>
              <a:spcAft>
                <a:spcPts val="0"/>
              </a:spcAft>
              <a:buNone/>
            </a:pPr>
            <a:r>
              <a:rPr lang="en-US" sz="2800"/>
              <a:t>	Search column for errors / </a:t>
            </a:r>
            <a:r>
              <a:rPr lang="en-US" sz="2800"/>
              <a:t>anomalies</a:t>
            </a:r>
            <a:endParaRPr sz="2800"/>
          </a:p>
          <a:p>
            <a:pPr indent="0" lvl="0" marL="0" rtl="0" algn="l">
              <a:spcBef>
                <a:spcPts val="360"/>
              </a:spcBef>
              <a:spcAft>
                <a:spcPts val="0"/>
              </a:spcAft>
              <a:buNone/>
            </a:pPr>
            <a:r>
              <a:t/>
            </a:r>
            <a:endParaRPr sz="2800"/>
          </a:p>
          <a:p>
            <a:pPr indent="0" lvl="0" marL="0" rtl="0" algn="l">
              <a:spcBef>
                <a:spcPts val="360"/>
              </a:spcBef>
              <a:spcAft>
                <a:spcPts val="0"/>
              </a:spcAft>
              <a:buNone/>
            </a:pPr>
            <a:r>
              <a:rPr lang="en-US" sz="2800"/>
              <a:t>For 6XX / repeatable fields</a:t>
            </a:r>
            <a:endParaRPr sz="2800"/>
          </a:p>
          <a:p>
            <a:pPr indent="457200" lvl="0" marL="0" rtl="0" algn="l">
              <a:spcBef>
                <a:spcPts val="360"/>
              </a:spcBef>
              <a:spcAft>
                <a:spcPts val="0"/>
              </a:spcAft>
              <a:buNone/>
            </a:pPr>
            <a:r>
              <a:rPr lang="en-US" sz="2800"/>
              <a:t> Data - text to columns - separate by delimiter</a:t>
            </a:r>
            <a:endParaRPr sz="2800"/>
          </a:p>
          <a:p>
            <a:pPr indent="457200" lvl="0" marL="0" rtl="0" algn="l">
              <a:spcBef>
                <a:spcPts val="360"/>
              </a:spcBef>
              <a:spcAft>
                <a:spcPts val="0"/>
              </a:spcAft>
              <a:buNone/>
            </a:pPr>
            <a:r>
              <a:rPr lang="en-US" sz="2800"/>
              <a:t>		for subfield level or line level separation</a:t>
            </a:r>
            <a:endParaRPr sz="2800"/>
          </a:p>
          <a:p>
            <a:pPr indent="457200" lvl="0" marL="0" rtl="0" algn="l">
              <a:spcBef>
                <a:spcPts val="360"/>
              </a:spcBef>
              <a:spcAft>
                <a:spcPts val="0"/>
              </a:spcAft>
              <a:buNone/>
            </a:pPr>
            <a:r>
              <a:rPr lang="en-US" sz="2800"/>
              <a:t>A-Z for controlled vocabulary type analysis</a:t>
            </a:r>
            <a:endParaRPr sz="2800"/>
          </a:p>
          <a:p>
            <a:pPr indent="457200" lvl="0" marL="0" rtl="0" algn="l">
              <a:spcBef>
                <a:spcPts val="360"/>
              </a:spcBef>
              <a:spcAft>
                <a:spcPts val="0"/>
              </a:spcAft>
              <a:buNone/>
            </a:pPr>
            <a:r>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92175" y="274638"/>
            <a:ext cx="779462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EB Garamond"/>
                <a:ea typeface="EB Garamond"/>
                <a:cs typeface="EB Garamond"/>
                <a:sym typeface="EB Garamond"/>
              </a:rPr>
              <a:t>Who we are</a:t>
            </a:r>
            <a:endParaRPr>
              <a:latin typeface="EB Garamond"/>
              <a:ea typeface="EB Garamond"/>
              <a:cs typeface="EB Garamond"/>
              <a:sym typeface="EB Garamond"/>
            </a:endParaRPr>
          </a:p>
        </p:txBody>
      </p:sp>
      <p:sp>
        <p:nvSpPr>
          <p:cNvPr id="92" name="Google Shape;92;p2"/>
          <p:cNvSpPr txBox="1"/>
          <p:nvPr>
            <p:ph idx="1" type="body"/>
          </p:nvPr>
        </p:nvSpPr>
        <p:spPr>
          <a:xfrm>
            <a:off x="457200" y="1600200"/>
            <a:ext cx="36864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1700">
              <a:solidFill>
                <a:srgbClr val="000000"/>
              </a:solidFill>
              <a:latin typeface="Arial"/>
              <a:ea typeface="Arial"/>
              <a:cs typeface="Arial"/>
              <a:sym typeface="Arial"/>
            </a:endParaRPr>
          </a:p>
          <a:p>
            <a:pPr indent="0" lvl="0" marL="0" rtl="0" algn="l">
              <a:spcBef>
                <a:spcPts val="0"/>
              </a:spcBef>
              <a:spcAft>
                <a:spcPts val="0"/>
              </a:spcAft>
              <a:buNone/>
            </a:pPr>
            <a:r>
              <a:t/>
            </a:r>
            <a:endParaRPr b="0" sz="1700">
              <a:solidFill>
                <a:srgbClr val="000000"/>
              </a:solidFill>
              <a:latin typeface="Arial"/>
              <a:ea typeface="Arial"/>
              <a:cs typeface="Arial"/>
              <a:sym typeface="Arial"/>
            </a:endParaRPr>
          </a:p>
          <a:p>
            <a:pPr indent="0" lvl="0" marL="0" rtl="0" algn="l">
              <a:spcBef>
                <a:spcPts val="0"/>
              </a:spcBef>
              <a:spcAft>
                <a:spcPts val="0"/>
              </a:spcAft>
              <a:buNone/>
            </a:pPr>
            <a:r>
              <a:t/>
            </a:r>
            <a:endParaRPr b="0" sz="1700">
              <a:solidFill>
                <a:srgbClr val="000000"/>
              </a:solidFill>
              <a:latin typeface="Arial"/>
              <a:ea typeface="Arial"/>
              <a:cs typeface="Arial"/>
              <a:sym typeface="Arial"/>
            </a:endParaRPr>
          </a:p>
          <a:p>
            <a:pPr indent="0" lvl="0" marL="0" rtl="0" algn="l">
              <a:spcBef>
                <a:spcPts val="0"/>
              </a:spcBef>
              <a:spcAft>
                <a:spcPts val="0"/>
              </a:spcAft>
              <a:buNone/>
            </a:pPr>
            <a:r>
              <a:t/>
            </a:r>
            <a:endParaRPr b="0" sz="1700">
              <a:solidFill>
                <a:srgbClr val="000000"/>
              </a:solidFill>
              <a:latin typeface="Arial"/>
              <a:ea typeface="Arial"/>
              <a:cs typeface="Arial"/>
              <a:sym typeface="Arial"/>
            </a:endParaRPr>
          </a:p>
          <a:p>
            <a:pPr indent="0" lvl="0" marL="0" rtl="0" algn="l">
              <a:spcBef>
                <a:spcPts val="0"/>
              </a:spcBef>
              <a:spcAft>
                <a:spcPts val="0"/>
              </a:spcAft>
              <a:buNone/>
            </a:pPr>
            <a:r>
              <a:t/>
            </a:r>
            <a:endParaRPr b="0" sz="1700">
              <a:solidFill>
                <a:srgbClr val="000000"/>
              </a:solidFill>
              <a:latin typeface="Arial"/>
              <a:ea typeface="Arial"/>
              <a:cs typeface="Arial"/>
              <a:sym typeface="Arial"/>
            </a:endParaRPr>
          </a:p>
          <a:p>
            <a:pPr indent="0" lvl="0" marL="0" rtl="0" algn="l">
              <a:spcBef>
                <a:spcPts val="0"/>
              </a:spcBef>
              <a:spcAft>
                <a:spcPts val="0"/>
              </a:spcAft>
              <a:buNone/>
            </a:pPr>
            <a:r>
              <a:t/>
            </a:r>
            <a:endParaRPr b="0" sz="1700">
              <a:latin typeface="Arial"/>
              <a:ea typeface="Arial"/>
              <a:cs typeface="Arial"/>
              <a:sym typeface="Arial"/>
            </a:endParaRPr>
          </a:p>
          <a:p>
            <a:pPr indent="0" lvl="0" marL="0" rtl="0" algn="l">
              <a:spcBef>
                <a:spcPts val="0"/>
              </a:spcBef>
              <a:spcAft>
                <a:spcPts val="0"/>
              </a:spcAft>
              <a:buNone/>
            </a:pPr>
            <a:r>
              <a:rPr b="0" lang="en-US" sz="1700">
                <a:latin typeface="Arial"/>
                <a:ea typeface="Arial"/>
                <a:cs typeface="Arial"/>
                <a:sym typeface="Arial"/>
              </a:rPr>
              <a:t>David Schuster</a:t>
            </a:r>
            <a:endParaRPr b="0" sz="1700">
              <a:latin typeface="Arial"/>
              <a:ea typeface="Arial"/>
              <a:cs typeface="Arial"/>
              <a:sym typeface="Arial"/>
            </a:endParaRPr>
          </a:p>
          <a:p>
            <a:pPr indent="0" lvl="0" marL="0" rtl="0" algn="l">
              <a:spcBef>
                <a:spcPts val="1000"/>
              </a:spcBef>
              <a:spcAft>
                <a:spcPts val="0"/>
              </a:spcAft>
              <a:buNone/>
            </a:pPr>
            <a:r>
              <a:rPr b="0" lang="en-US" sz="1200">
                <a:latin typeface="Arial"/>
                <a:ea typeface="Arial"/>
                <a:cs typeface="Arial"/>
                <a:sym typeface="Arial"/>
              </a:rPr>
              <a:t>Sr. Dr. for Library Technology and Digital Strategies</a:t>
            </a:r>
            <a:endParaRPr b="0" sz="1200">
              <a:latin typeface="Arial"/>
              <a:ea typeface="Arial"/>
              <a:cs typeface="Arial"/>
              <a:sym typeface="Arial"/>
            </a:endParaRPr>
          </a:p>
          <a:p>
            <a:pPr indent="0" lvl="0" marL="0" rtl="0" algn="l">
              <a:spcBef>
                <a:spcPts val="0"/>
              </a:spcBef>
              <a:spcAft>
                <a:spcPts val="0"/>
              </a:spcAft>
              <a:buNone/>
            </a:pPr>
            <a:r>
              <a:rPr b="0" lang="en-US" sz="1200">
                <a:latin typeface="Arial"/>
                <a:ea typeface="Arial"/>
                <a:cs typeface="Arial"/>
                <a:sym typeface="Arial"/>
              </a:rPr>
              <a:t>dschuste@binghamton.edu</a:t>
            </a:r>
            <a:endParaRPr b="0" sz="1200">
              <a:latin typeface="Arial"/>
              <a:ea typeface="Arial"/>
              <a:cs typeface="Arial"/>
              <a:sym typeface="Arial"/>
            </a:endParaRPr>
          </a:p>
          <a:p>
            <a:pPr indent="0" lvl="0" marL="0" rtl="0" algn="l">
              <a:spcBef>
                <a:spcPts val="0"/>
              </a:spcBef>
              <a:spcAft>
                <a:spcPts val="0"/>
              </a:spcAft>
              <a:buNone/>
            </a:pPr>
            <a:r>
              <a:t/>
            </a:r>
            <a:endParaRPr b="0" sz="1500">
              <a:latin typeface="Arial"/>
              <a:ea typeface="Arial"/>
              <a:cs typeface="Arial"/>
              <a:sym typeface="Arial"/>
            </a:endParaRPr>
          </a:p>
          <a:p>
            <a:pPr indent="0" lvl="0" marL="0" rtl="0" algn="l">
              <a:spcBef>
                <a:spcPts val="0"/>
              </a:spcBef>
              <a:spcAft>
                <a:spcPts val="0"/>
              </a:spcAft>
              <a:buNone/>
            </a:pPr>
            <a:r>
              <a:t/>
            </a:r>
            <a:endParaRPr b="0" sz="1500">
              <a:latin typeface="Arial"/>
              <a:ea typeface="Arial"/>
              <a:cs typeface="Arial"/>
              <a:sym typeface="Arial"/>
            </a:endParaRPr>
          </a:p>
          <a:p>
            <a:pPr indent="0" lvl="0" marL="0" rtl="0" algn="l">
              <a:spcBef>
                <a:spcPts val="0"/>
              </a:spcBef>
              <a:spcAft>
                <a:spcPts val="0"/>
              </a:spcAft>
              <a:buNone/>
            </a:pPr>
            <a:r>
              <a:rPr b="0" lang="en-US" sz="1700">
                <a:latin typeface="Arial"/>
                <a:ea typeface="Arial"/>
                <a:cs typeface="Arial"/>
                <a:sym typeface="Arial"/>
              </a:rPr>
              <a:t>Sasha Frizzell</a:t>
            </a:r>
            <a:endParaRPr b="0" sz="1700">
              <a:latin typeface="Arial"/>
              <a:ea typeface="Arial"/>
              <a:cs typeface="Arial"/>
              <a:sym typeface="Arial"/>
            </a:endParaRPr>
          </a:p>
          <a:p>
            <a:pPr indent="0" lvl="0" marL="0" rtl="0" algn="l">
              <a:spcBef>
                <a:spcPts val="0"/>
              </a:spcBef>
              <a:spcAft>
                <a:spcPts val="0"/>
              </a:spcAft>
              <a:buNone/>
            </a:pPr>
            <a:r>
              <a:rPr b="0" lang="en-US" sz="1200">
                <a:latin typeface="Arial"/>
                <a:ea typeface="Arial"/>
                <a:cs typeface="Arial"/>
                <a:sym typeface="Arial"/>
              </a:rPr>
              <a:t>Catalog / Metadata Management Librarian</a:t>
            </a:r>
            <a:r>
              <a:rPr b="0" lang="en-US" sz="1700">
                <a:latin typeface="Arial"/>
                <a:ea typeface="Arial"/>
                <a:cs typeface="Arial"/>
                <a:sym typeface="Arial"/>
              </a:rPr>
              <a:t> </a:t>
            </a:r>
            <a:endParaRPr b="0" sz="1700">
              <a:latin typeface="Arial"/>
              <a:ea typeface="Arial"/>
              <a:cs typeface="Arial"/>
              <a:sym typeface="Arial"/>
            </a:endParaRPr>
          </a:p>
          <a:p>
            <a:pPr indent="0" lvl="0" marL="0" rtl="0" algn="l">
              <a:spcBef>
                <a:spcPts val="0"/>
              </a:spcBef>
              <a:spcAft>
                <a:spcPts val="0"/>
              </a:spcAft>
              <a:buNone/>
            </a:pPr>
            <a:r>
              <a:rPr b="0" lang="en-US" sz="1200">
                <a:latin typeface="Arial"/>
                <a:ea typeface="Arial"/>
                <a:cs typeface="Arial"/>
                <a:sym typeface="Arial"/>
              </a:rPr>
              <a:t>sfrizzell@binghamton.edu</a:t>
            </a:r>
            <a:endParaRPr b="0" sz="1200">
              <a:latin typeface="Arial"/>
              <a:ea typeface="Arial"/>
              <a:cs typeface="Arial"/>
              <a:sym typeface="Arial"/>
            </a:endParaRPr>
          </a:p>
          <a:p>
            <a:pPr indent="-139700" lvl="0" marL="342900" rtl="0" algn="l">
              <a:spcBef>
                <a:spcPts val="0"/>
              </a:spcBef>
              <a:spcAft>
                <a:spcPts val="0"/>
              </a:spcAft>
              <a:buClr>
                <a:schemeClr val="dk1"/>
              </a:buClr>
              <a:buSzPts val="3200"/>
              <a:buNone/>
            </a:pPr>
            <a:r>
              <a:t/>
            </a:r>
            <a:endParaRPr/>
          </a:p>
        </p:txBody>
      </p:sp>
      <p:pic>
        <p:nvPicPr>
          <p:cNvPr id="93" name="Google Shape;93;p2"/>
          <p:cNvPicPr preferRelativeResize="0"/>
          <p:nvPr/>
        </p:nvPicPr>
        <p:blipFill>
          <a:blip r:embed="rId3">
            <a:alphaModFix/>
          </a:blip>
          <a:stretch>
            <a:fillRect/>
          </a:stretch>
        </p:blipFill>
        <p:spPr>
          <a:xfrm>
            <a:off x="4056000" y="1291500"/>
            <a:ext cx="5010301" cy="5143499"/>
          </a:xfrm>
          <a:prstGeom prst="rect">
            <a:avLst/>
          </a:prstGeom>
          <a:noFill/>
          <a:ln>
            <a:noFill/>
          </a:ln>
        </p:spPr>
      </p:pic>
      <p:cxnSp>
        <p:nvCxnSpPr>
          <p:cNvPr id="94" name="Google Shape;94;p2"/>
          <p:cNvCxnSpPr/>
          <p:nvPr/>
        </p:nvCxnSpPr>
        <p:spPr>
          <a:xfrm flipH="1" rot="10800000">
            <a:off x="6553075" y="4557125"/>
            <a:ext cx="8400" cy="7005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0f8dbfde56_0_0"/>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How we got here</a:t>
            </a:r>
            <a:endParaRPr/>
          </a:p>
        </p:txBody>
      </p:sp>
      <p:pic>
        <p:nvPicPr>
          <p:cNvPr id="100" name="Google Shape;100;g20f8dbfde56_0_0"/>
          <p:cNvPicPr preferRelativeResize="0"/>
          <p:nvPr/>
        </p:nvPicPr>
        <p:blipFill>
          <a:blip r:embed="rId3">
            <a:alphaModFix/>
          </a:blip>
          <a:stretch>
            <a:fillRect/>
          </a:stretch>
        </p:blipFill>
        <p:spPr>
          <a:xfrm>
            <a:off x="1995076" y="1965625"/>
            <a:ext cx="5588799" cy="3698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0f8dbfde56_0_7"/>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Cornell by publisher - lacking classification</a:t>
            </a:r>
            <a:endParaRPr/>
          </a:p>
        </p:txBody>
      </p:sp>
      <p:pic>
        <p:nvPicPr>
          <p:cNvPr id="106" name="Google Shape;106;g20f8dbfde56_0_7"/>
          <p:cNvPicPr preferRelativeResize="0"/>
          <p:nvPr/>
        </p:nvPicPr>
        <p:blipFill>
          <a:blip r:embed="rId3">
            <a:alphaModFix/>
          </a:blip>
          <a:stretch>
            <a:fillRect/>
          </a:stretch>
        </p:blipFill>
        <p:spPr>
          <a:xfrm>
            <a:off x="1157429" y="1690275"/>
            <a:ext cx="7367074" cy="4642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0f8dbfde56_0_12"/>
          <p:cNvSpPr txBox="1"/>
          <p:nvPr>
            <p:ph type="title"/>
          </p:nvPr>
        </p:nvSpPr>
        <p:spPr>
          <a:xfrm>
            <a:off x="2849475" y="264625"/>
            <a:ext cx="4411500" cy="91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Binghamton</a:t>
            </a:r>
            <a:endParaRPr/>
          </a:p>
          <a:p>
            <a:pPr indent="0" lvl="0" marL="0" rtl="0" algn="l">
              <a:spcBef>
                <a:spcPts val="0"/>
              </a:spcBef>
              <a:spcAft>
                <a:spcPts val="0"/>
              </a:spcAft>
              <a:buNone/>
            </a:pPr>
            <a:r>
              <a:t/>
            </a:r>
            <a:endParaRPr b="0"/>
          </a:p>
        </p:txBody>
      </p:sp>
      <p:pic>
        <p:nvPicPr>
          <p:cNvPr id="112" name="Google Shape;112;g20f8dbfde56_0_12"/>
          <p:cNvPicPr preferRelativeResize="0"/>
          <p:nvPr/>
        </p:nvPicPr>
        <p:blipFill>
          <a:blip r:embed="rId3">
            <a:alphaModFix/>
          </a:blip>
          <a:stretch>
            <a:fillRect/>
          </a:stretch>
        </p:blipFill>
        <p:spPr>
          <a:xfrm>
            <a:off x="3003800" y="771650"/>
            <a:ext cx="6140200" cy="6086350"/>
          </a:xfrm>
          <a:prstGeom prst="rect">
            <a:avLst/>
          </a:prstGeom>
          <a:noFill/>
          <a:ln>
            <a:noFill/>
          </a:ln>
        </p:spPr>
      </p:pic>
      <p:sp>
        <p:nvSpPr>
          <p:cNvPr id="113" name="Google Shape;113;g20f8dbfde56_0_12"/>
          <p:cNvSpPr txBox="1"/>
          <p:nvPr/>
        </p:nvSpPr>
        <p:spPr>
          <a:xfrm>
            <a:off x="559600" y="866675"/>
            <a:ext cx="22899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dk1"/>
                </a:solidFill>
                <a:latin typeface="Garamond"/>
                <a:ea typeface="Garamond"/>
                <a:cs typeface="Garamond"/>
                <a:sym typeface="Garamond"/>
              </a:rPr>
              <a:t>Lacking classification</a:t>
            </a:r>
            <a:endParaRPr sz="3000">
              <a:solidFill>
                <a:schemeClr val="dk1"/>
              </a:solidFill>
              <a:latin typeface="Garamond"/>
              <a:ea typeface="Garamond"/>
              <a:cs typeface="Garamond"/>
              <a:sym typeface="Garamond"/>
            </a:endParaRPr>
          </a:p>
          <a:p>
            <a:pPr indent="0" lvl="0" marL="0" rtl="0" algn="l">
              <a:spcBef>
                <a:spcPts val="0"/>
              </a:spcBef>
              <a:spcAft>
                <a:spcPts val="0"/>
              </a:spcAft>
              <a:buNone/>
            </a:pPr>
            <a:r>
              <a:t/>
            </a:r>
            <a:endParaRPr>
              <a:latin typeface="Garamond"/>
              <a:ea typeface="Garamond"/>
              <a:cs typeface="Garamond"/>
              <a:sym typeface="Garamond"/>
            </a:endParaRPr>
          </a:p>
        </p:txBody>
      </p:sp>
      <p:sp>
        <p:nvSpPr>
          <p:cNvPr id="114" name="Google Shape;114;g20f8dbfde56_0_12"/>
          <p:cNvSpPr txBox="1"/>
          <p:nvPr/>
        </p:nvSpPr>
        <p:spPr>
          <a:xfrm>
            <a:off x="559600" y="2351725"/>
            <a:ext cx="25329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t>77.8</a:t>
            </a:r>
            <a:r>
              <a:rPr lang="en-US" sz="1700"/>
              <a:t>% have LC classification</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35,421 have </a:t>
            </a:r>
            <a:r>
              <a:rPr b="1" lang="en-US" sz="1700"/>
              <a:t>no</a:t>
            </a:r>
            <a:r>
              <a:rPr lang="en-US" sz="1700"/>
              <a:t> LC classification </a:t>
            </a:r>
            <a:endParaRPr>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0f8dbfde56_0_19"/>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How Vendors Manage Knowledge Bases varies</a:t>
            </a:r>
            <a:endParaRPr/>
          </a:p>
        </p:txBody>
      </p:sp>
      <p:pic>
        <p:nvPicPr>
          <p:cNvPr id="120" name="Google Shape;120;g20f8dbfde56_0_19"/>
          <p:cNvPicPr preferRelativeResize="0"/>
          <p:nvPr/>
        </p:nvPicPr>
        <p:blipFill>
          <a:blip r:embed="rId3">
            <a:alphaModFix/>
          </a:blip>
          <a:stretch>
            <a:fillRect/>
          </a:stretch>
        </p:blipFill>
        <p:spPr>
          <a:xfrm>
            <a:off x="2118575" y="1653038"/>
            <a:ext cx="5135564" cy="51355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14d80665f0_0_6"/>
          <p:cNvSpPr txBox="1"/>
          <p:nvPr>
            <p:ph type="title"/>
          </p:nvPr>
        </p:nvSpPr>
        <p:spPr>
          <a:xfrm>
            <a:off x="892175" y="274650"/>
            <a:ext cx="7919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700"/>
              <a:t>IZ/CZ/Cornell Lacking Classification</a:t>
            </a:r>
            <a:endParaRPr sz="3700"/>
          </a:p>
        </p:txBody>
      </p:sp>
      <p:graphicFrame>
        <p:nvGraphicFramePr>
          <p:cNvPr id="126" name="Google Shape;126;g214d80665f0_0_6"/>
          <p:cNvGraphicFramePr/>
          <p:nvPr/>
        </p:nvGraphicFramePr>
        <p:xfrm>
          <a:off x="1208250" y="1763405"/>
          <a:ext cx="3000000" cy="3000000"/>
        </p:xfrm>
        <a:graphic>
          <a:graphicData uri="http://schemas.openxmlformats.org/drawingml/2006/table">
            <a:tbl>
              <a:tblPr>
                <a:noFill/>
                <a:tableStyleId>{A96E3486-D55D-41EA-A0A6-DDDF9A1DF2BC}</a:tableStyleId>
              </a:tblPr>
              <a:tblGrid>
                <a:gridCol w="1681875"/>
                <a:gridCol w="1681875"/>
                <a:gridCol w="1681875"/>
                <a:gridCol w="1681875"/>
              </a:tblGrid>
              <a:tr h="1129175">
                <a:tc>
                  <a:txBody>
                    <a:bodyPr/>
                    <a:lstStyle/>
                    <a:p>
                      <a:pPr indent="0" lvl="0" marL="0" rtl="0" algn="l">
                        <a:spcBef>
                          <a:spcPts val="0"/>
                        </a:spcBef>
                        <a:spcAft>
                          <a:spcPts val="0"/>
                        </a:spcAft>
                        <a:buNone/>
                      </a:pPr>
                      <a:r>
                        <a:t/>
                      </a:r>
                      <a:endParaRPr i="1" sz="1900"/>
                    </a:p>
                  </a:txBody>
                  <a:tcPr marT="91425" marB="91425" marR="91425" marL="91425"/>
                </a:tc>
                <a:tc>
                  <a:txBody>
                    <a:bodyPr/>
                    <a:lstStyle/>
                    <a:p>
                      <a:pPr indent="0" lvl="0" marL="0" rtl="0" algn="l">
                        <a:spcBef>
                          <a:spcPts val="0"/>
                        </a:spcBef>
                        <a:spcAft>
                          <a:spcPts val="0"/>
                        </a:spcAft>
                        <a:buNone/>
                      </a:pPr>
                      <a:r>
                        <a:rPr lang="en-US" sz="1800"/>
                        <a:t>IZ</a:t>
                      </a:r>
                      <a:endParaRPr sz="1800"/>
                    </a:p>
                  </a:txBody>
                  <a:tcPr marT="91425" marB="91425" marR="91425" marL="91425"/>
                </a:tc>
                <a:tc>
                  <a:txBody>
                    <a:bodyPr/>
                    <a:lstStyle/>
                    <a:p>
                      <a:pPr indent="0" lvl="0" marL="0" rtl="0" algn="l">
                        <a:spcBef>
                          <a:spcPts val="0"/>
                        </a:spcBef>
                        <a:spcAft>
                          <a:spcPts val="0"/>
                        </a:spcAft>
                        <a:buNone/>
                      </a:pPr>
                      <a:r>
                        <a:rPr lang="en-US" sz="1800"/>
                        <a:t>CZ</a:t>
                      </a:r>
                      <a:endParaRPr sz="1800"/>
                    </a:p>
                  </a:txBody>
                  <a:tcPr marT="91425" marB="91425" marR="91425" marL="91425"/>
                </a:tc>
                <a:tc>
                  <a:txBody>
                    <a:bodyPr/>
                    <a:lstStyle/>
                    <a:p>
                      <a:pPr indent="0" lvl="0" marL="0" rtl="0" algn="l">
                        <a:spcBef>
                          <a:spcPts val="0"/>
                        </a:spcBef>
                        <a:spcAft>
                          <a:spcPts val="0"/>
                        </a:spcAft>
                        <a:buNone/>
                      </a:pPr>
                      <a:r>
                        <a:rPr lang="en-US" sz="1800"/>
                        <a:t>Cornell (Catalog)</a:t>
                      </a:r>
                      <a:endParaRPr sz="1800"/>
                    </a:p>
                  </a:txBody>
                  <a:tcPr marT="91425" marB="91425" marR="91425" marL="91425"/>
                </a:tc>
              </a:tr>
              <a:tr h="1090650">
                <a:tc>
                  <a:txBody>
                    <a:bodyPr/>
                    <a:lstStyle/>
                    <a:p>
                      <a:pPr indent="0" lvl="0" marL="0" rtl="0" algn="l">
                        <a:spcBef>
                          <a:spcPts val="0"/>
                        </a:spcBef>
                        <a:spcAft>
                          <a:spcPts val="0"/>
                        </a:spcAft>
                        <a:buNone/>
                      </a:pPr>
                      <a:r>
                        <a:rPr lang="en-US" sz="1900"/>
                        <a:t>Elsevier</a:t>
                      </a:r>
                      <a:endParaRPr sz="1900"/>
                    </a:p>
                  </a:txBody>
                  <a:tcPr marT="91425" marB="91425" marR="91425" marL="91425"/>
                </a:tc>
                <a:tc>
                  <a:txBody>
                    <a:bodyPr/>
                    <a:lstStyle/>
                    <a:p>
                      <a:pPr indent="0" lvl="0" marL="0" rtl="0" algn="l">
                        <a:spcBef>
                          <a:spcPts val="0"/>
                        </a:spcBef>
                        <a:spcAft>
                          <a:spcPts val="0"/>
                        </a:spcAft>
                        <a:buNone/>
                      </a:pPr>
                      <a:r>
                        <a:rPr lang="en-US" sz="2500"/>
                        <a:t>3.495%</a:t>
                      </a:r>
                      <a:endParaRPr sz="2500"/>
                    </a:p>
                  </a:txBody>
                  <a:tcPr marT="91425" marB="91425" marR="91425" marL="91425"/>
                </a:tc>
                <a:tc>
                  <a:txBody>
                    <a:bodyPr/>
                    <a:lstStyle/>
                    <a:p>
                      <a:pPr indent="0" lvl="0" marL="0" rtl="0" algn="l">
                        <a:spcBef>
                          <a:spcPts val="0"/>
                        </a:spcBef>
                        <a:spcAft>
                          <a:spcPts val="0"/>
                        </a:spcAft>
                        <a:buNone/>
                      </a:pPr>
                      <a:r>
                        <a:rPr lang="en-US" sz="2500"/>
                        <a:t>6.72%</a:t>
                      </a:r>
                      <a:endParaRPr sz="2500"/>
                    </a:p>
                  </a:txBody>
                  <a:tcPr marT="91425" marB="91425" marR="91425" marL="91425"/>
                </a:tc>
                <a:tc>
                  <a:txBody>
                    <a:bodyPr/>
                    <a:lstStyle/>
                    <a:p>
                      <a:pPr indent="0" lvl="0" marL="0" rtl="0" algn="l">
                        <a:spcBef>
                          <a:spcPts val="0"/>
                        </a:spcBef>
                        <a:spcAft>
                          <a:spcPts val="0"/>
                        </a:spcAft>
                        <a:buNone/>
                      </a:pPr>
                      <a:r>
                        <a:rPr lang="en-US" sz="2500"/>
                        <a:t>28.42%</a:t>
                      </a:r>
                      <a:endParaRPr sz="2500"/>
                    </a:p>
                  </a:txBody>
                  <a:tcPr marT="91425" marB="91425" marR="91425" marL="91425"/>
                </a:tc>
              </a:tr>
              <a:tr h="1090650">
                <a:tc>
                  <a:txBody>
                    <a:bodyPr/>
                    <a:lstStyle/>
                    <a:p>
                      <a:pPr indent="0" lvl="0" marL="0" rtl="0" algn="l">
                        <a:spcBef>
                          <a:spcPts val="0"/>
                        </a:spcBef>
                        <a:spcAft>
                          <a:spcPts val="0"/>
                        </a:spcAft>
                        <a:buNone/>
                      </a:pPr>
                      <a:r>
                        <a:rPr lang="en-US" sz="1900"/>
                        <a:t>Cornell (Publishing)</a:t>
                      </a:r>
                      <a:endParaRPr sz="1900"/>
                    </a:p>
                  </a:txBody>
                  <a:tcPr marT="91425" marB="91425" marR="91425" marL="91425"/>
                </a:tc>
                <a:tc>
                  <a:txBody>
                    <a:bodyPr/>
                    <a:lstStyle/>
                    <a:p>
                      <a:pPr indent="0" lvl="0" marL="0" rtl="0" algn="l">
                        <a:spcBef>
                          <a:spcPts val="0"/>
                        </a:spcBef>
                        <a:spcAft>
                          <a:spcPts val="0"/>
                        </a:spcAft>
                        <a:buNone/>
                      </a:pPr>
                      <a:r>
                        <a:rPr lang="en-US" sz="2500"/>
                        <a:t>2.12%</a:t>
                      </a:r>
                      <a:endParaRPr sz="2500"/>
                    </a:p>
                  </a:txBody>
                  <a:tcPr marT="91425" marB="91425" marR="91425" marL="91425"/>
                </a:tc>
                <a:tc>
                  <a:txBody>
                    <a:bodyPr/>
                    <a:lstStyle/>
                    <a:p>
                      <a:pPr indent="0" lvl="0" marL="0" rtl="0" algn="l">
                        <a:spcBef>
                          <a:spcPts val="0"/>
                        </a:spcBef>
                        <a:spcAft>
                          <a:spcPts val="0"/>
                        </a:spcAft>
                        <a:buNone/>
                      </a:pPr>
                      <a:r>
                        <a:rPr lang="en-US" sz="2500"/>
                        <a:t>8%</a:t>
                      </a:r>
                      <a:endParaRPr sz="2500"/>
                    </a:p>
                  </a:txBody>
                  <a:tcPr marT="91425" marB="91425" marR="91425" marL="91425"/>
                </a:tc>
                <a:tc>
                  <a:txBody>
                    <a:bodyPr/>
                    <a:lstStyle/>
                    <a:p>
                      <a:pPr indent="0" lvl="0" marL="0" rtl="0" algn="l">
                        <a:spcBef>
                          <a:spcPts val="0"/>
                        </a:spcBef>
                        <a:spcAft>
                          <a:spcPts val="0"/>
                        </a:spcAft>
                        <a:buNone/>
                      </a:pPr>
                      <a:r>
                        <a:rPr lang="en-US" sz="2500"/>
                        <a:t>14.7%</a:t>
                      </a:r>
                      <a:endParaRPr sz="2500"/>
                    </a:p>
                  </a:txBody>
                  <a:tcPr marT="91425" marB="91425" marR="91425" marL="91425"/>
                </a:tc>
              </a:tr>
              <a:tr h="1048800">
                <a:tc>
                  <a:txBody>
                    <a:bodyPr/>
                    <a:lstStyle/>
                    <a:p>
                      <a:pPr indent="0" lvl="0" marL="0" rtl="0" algn="l">
                        <a:spcBef>
                          <a:spcPts val="0"/>
                        </a:spcBef>
                        <a:spcAft>
                          <a:spcPts val="0"/>
                        </a:spcAft>
                        <a:buNone/>
                      </a:pPr>
                      <a:r>
                        <a:rPr lang="en-US" sz="1900"/>
                        <a:t>De Gruyter</a:t>
                      </a:r>
                      <a:endParaRPr sz="1900"/>
                    </a:p>
                  </a:txBody>
                  <a:tcPr marT="91425" marB="91425" marR="91425" marL="91425"/>
                </a:tc>
                <a:tc>
                  <a:txBody>
                    <a:bodyPr/>
                    <a:lstStyle/>
                    <a:p>
                      <a:pPr indent="0" lvl="0" marL="0" rtl="0" algn="l">
                        <a:spcBef>
                          <a:spcPts val="0"/>
                        </a:spcBef>
                        <a:spcAft>
                          <a:spcPts val="0"/>
                        </a:spcAft>
                        <a:buNone/>
                      </a:pPr>
                      <a:r>
                        <a:rPr lang="en-US" sz="2500"/>
                        <a:t>6.4%</a:t>
                      </a:r>
                      <a:endParaRPr sz="2500"/>
                    </a:p>
                  </a:txBody>
                  <a:tcPr marT="91425" marB="91425" marR="91425" marL="91425"/>
                </a:tc>
                <a:tc>
                  <a:txBody>
                    <a:bodyPr/>
                    <a:lstStyle/>
                    <a:p>
                      <a:pPr indent="0" lvl="0" marL="0" rtl="0" algn="l">
                        <a:spcBef>
                          <a:spcPts val="0"/>
                        </a:spcBef>
                        <a:spcAft>
                          <a:spcPts val="0"/>
                        </a:spcAft>
                        <a:buNone/>
                      </a:pPr>
                      <a:r>
                        <a:rPr lang="en-US" sz="2500"/>
                        <a:t>39.9</a:t>
                      </a:r>
                      <a:r>
                        <a:rPr lang="en-US" sz="2500"/>
                        <a:t>%</a:t>
                      </a:r>
                      <a:endParaRPr sz="2500"/>
                    </a:p>
                  </a:txBody>
                  <a:tcPr marT="91425" marB="91425" marR="91425" marL="91425"/>
                </a:tc>
                <a:tc>
                  <a:txBody>
                    <a:bodyPr/>
                    <a:lstStyle/>
                    <a:p>
                      <a:pPr indent="0" lvl="0" marL="0" rtl="0" algn="l">
                        <a:spcBef>
                          <a:spcPts val="0"/>
                        </a:spcBef>
                        <a:spcAft>
                          <a:spcPts val="0"/>
                        </a:spcAft>
                        <a:buNone/>
                      </a:pPr>
                      <a:r>
                        <a:rPr lang="en-US" sz="2500"/>
                        <a:t>31.87%</a:t>
                      </a:r>
                      <a:endParaRPr sz="2500"/>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0f8dbfde56_0_25"/>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Binghamton Exploration</a:t>
            </a:r>
            <a:endParaRPr/>
          </a:p>
        </p:txBody>
      </p:sp>
      <p:sp>
        <p:nvSpPr>
          <p:cNvPr id="132" name="Google Shape;132;g20f8dbfde56_0_25"/>
          <p:cNvSpPr txBox="1"/>
          <p:nvPr>
            <p:ph idx="1" type="body"/>
          </p:nvPr>
        </p:nvSpPr>
        <p:spPr>
          <a:xfrm>
            <a:off x="457200" y="3963675"/>
            <a:ext cx="8229600" cy="2162700"/>
          </a:xfrm>
          <a:prstGeom prst="rect">
            <a:avLst/>
          </a:prstGeom>
        </p:spPr>
        <p:txBody>
          <a:bodyPr anchorCtr="0" anchor="t" bIns="45700" lIns="91425" spcFirstLastPara="1" rIns="91425" wrap="square" tIns="45700">
            <a:noAutofit/>
          </a:bodyPr>
          <a:lstStyle/>
          <a:p>
            <a:pPr indent="-349250" lvl="0" marL="457200" rtl="0" algn="l">
              <a:spcBef>
                <a:spcPts val="0"/>
              </a:spcBef>
              <a:spcAft>
                <a:spcPts val="0"/>
              </a:spcAft>
              <a:buClr>
                <a:srgbClr val="000000"/>
              </a:buClr>
              <a:buSzPts val="1900"/>
              <a:buAutoNum type="arabicPeriod"/>
            </a:pPr>
            <a:r>
              <a:rPr b="0" lang="en-US" sz="1900">
                <a:solidFill>
                  <a:srgbClr val="000000"/>
                </a:solidFill>
                <a:latin typeface="Arial"/>
                <a:ea typeface="Arial"/>
                <a:cs typeface="Arial"/>
                <a:sym typeface="Arial"/>
              </a:rPr>
              <a:t>Query by: publisher &amp; resource type</a:t>
            </a:r>
            <a:endParaRPr b="0"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AutoNum type="arabicPeriod"/>
            </a:pPr>
            <a:r>
              <a:rPr b="0" lang="en-US" sz="1900">
                <a:solidFill>
                  <a:srgbClr val="000000"/>
                </a:solidFill>
                <a:latin typeface="Arial"/>
                <a:ea typeface="Arial"/>
                <a:cs typeface="Arial"/>
                <a:sym typeface="Arial"/>
              </a:rPr>
              <a:t>Save and Filter Query</a:t>
            </a:r>
            <a:endParaRPr b="0"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AutoNum type="arabicPeriod"/>
            </a:pPr>
            <a:r>
              <a:rPr b="0" lang="en-US" sz="1900">
                <a:solidFill>
                  <a:srgbClr val="000000"/>
                </a:solidFill>
                <a:latin typeface="Arial"/>
                <a:ea typeface="Arial"/>
                <a:cs typeface="Arial"/>
                <a:sym typeface="Arial"/>
              </a:rPr>
              <a:t>Run job to export bibliographic records</a:t>
            </a:r>
            <a:endParaRPr b="0" sz="1900">
              <a:solidFill>
                <a:srgbClr val="000000"/>
              </a:solidFill>
              <a:latin typeface="Arial"/>
              <a:ea typeface="Arial"/>
              <a:cs typeface="Arial"/>
              <a:sym typeface="Arial"/>
            </a:endParaRPr>
          </a:p>
          <a:p>
            <a:pPr indent="0" lvl="0" marL="0" rtl="0" algn="l">
              <a:spcBef>
                <a:spcPts val="0"/>
              </a:spcBef>
              <a:spcAft>
                <a:spcPts val="0"/>
              </a:spcAft>
              <a:buNone/>
            </a:pPr>
            <a:r>
              <a:rPr b="0" lang="en-US" sz="1400">
                <a:solidFill>
                  <a:srgbClr val="000000"/>
                </a:solidFill>
                <a:latin typeface="Arial"/>
                <a:ea typeface="Arial"/>
                <a:cs typeface="Arial"/>
                <a:sym typeface="Arial"/>
              </a:rPr>
              <a:t>		</a:t>
            </a:r>
            <a:endParaRPr/>
          </a:p>
        </p:txBody>
      </p:sp>
      <p:pic>
        <p:nvPicPr>
          <p:cNvPr id="133" name="Google Shape;133;g20f8dbfde56_0_25"/>
          <p:cNvPicPr preferRelativeResize="0"/>
          <p:nvPr/>
        </p:nvPicPr>
        <p:blipFill rotWithShape="1">
          <a:blip r:embed="rId3">
            <a:alphaModFix/>
          </a:blip>
          <a:srcRect b="39729" l="0" r="852" t="0"/>
          <a:stretch/>
        </p:blipFill>
        <p:spPr>
          <a:xfrm>
            <a:off x="724000" y="1533350"/>
            <a:ext cx="8130950" cy="1159600"/>
          </a:xfrm>
          <a:prstGeom prst="rect">
            <a:avLst/>
          </a:prstGeom>
          <a:noFill/>
          <a:ln>
            <a:noFill/>
          </a:ln>
        </p:spPr>
      </p:pic>
      <p:pic>
        <p:nvPicPr>
          <p:cNvPr id="134" name="Google Shape;134;g20f8dbfde56_0_25"/>
          <p:cNvPicPr preferRelativeResize="0"/>
          <p:nvPr/>
        </p:nvPicPr>
        <p:blipFill rotWithShape="1">
          <a:blip r:embed="rId4">
            <a:alphaModFix/>
          </a:blip>
          <a:srcRect b="0" l="12614" r="3570" t="10039"/>
          <a:stretch/>
        </p:blipFill>
        <p:spPr>
          <a:xfrm>
            <a:off x="7377950" y="2808650"/>
            <a:ext cx="1477000" cy="685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0f8dbfde56_0_32"/>
          <p:cNvSpPr txBox="1"/>
          <p:nvPr>
            <p:ph type="title"/>
          </p:nvPr>
        </p:nvSpPr>
        <p:spPr>
          <a:xfrm>
            <a:off x="892175" y="274638"/>
            <a:ext cx="7794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Explore the Data</a:t>
            </a:r>
            <a:endParaRPr/>
          </a:p>
        </p:txBody>
      </p:sp>
      <p:sp>
        <p:nvSpPr>
          <p:cNvPr id="140" name="Google Shape;140;g20f8dbfde56_0_32"/>
          <p:cNvSpPr txBox="1"/>
          <p:nvPr>
            <p:ph idx="1" type="body"/>
          </p:nvPr>
        </p:nvSpPr>
        <p:spPr>
          <a:xfrm>
            <a:off x="507525" y="5047525"/>
            <a:ext cx="4543500" cy="1520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0" lang="en-US" sz="1700">
                <a:solidFill>
                  <a:srgbClr val="222222"/>
                </a:solidFill>
                <a:latin typeface="Arial"/>
                <a:ea typeface="Arial"/>
                <a:cs typeface="Arial"/>
                <a:sym typeface="Arial"/>
              </a:rPr>
              <a:t>Using: </a:t>
            </a:r>
            <a:endParaRPr b="0" sz="1700">
              <a:solidFill>
                <a:srgbClr val="222222"/>
              </a:solidFill>
              <a:latin typeface="Arial"/>
              <a:ea typeface="Arial"/>
              <a:cs typeface="Arial"/>
              <a:sym typeface="Arial"/>
            </a:endParaRPr>
          </a:p>
          <a:p>
            <a:pPr indent="-336550" lvl="0" marL="457200" rtl="0" algn="l">
              <a:lnSpc>
                <a:spcPct val="115000"/>
              </a:lnSpc>
              <a:spcBef>
                <a:spcPts val="0"/>
              </a:spcBef>
              <a:spcAft>
                <a:spcPts val="0"/>
              </a:spcAft>
              <a:buClr>
                <a:srgbClr val="222222"/>
              </a:buClr>
              <a:buSzPts val="1700"/>
              <a:buChar char="●"/>
            </a:pPr>
            <a:r>
              <a:rPr b="0" lang="en-US" sz="1700">
                <a:solidFill>
                  <a:srgbClr val="222222"/>
                </a:solidFill>
                <a:latin typeface="Arial"/>
                <a:ea typeface="Arial"/>
                <a:cs typeface="Arial"/>
                <a:sym typeface="Arial"/>
              </a:rPr>
              <a:t>MARCEdit Field Count Report</a:t>
            </a:r>
            <a:endParaRPr b="0" sz="1700">
              <a:solidFill>
                <a:srgbClr val="222222"/>
              </a:solidFill>
              <a:latin typeface="Arial"/>
              <a:ea typeface="Arial"/>
              <a:cs typeface="Arial"/>
              <a:sym typeface="Arial"/>
            </a:endParaRPr>
          </a:p>
          <a:p>
            <a:pPr indent="-336550" lvl="0" marL="457200" rtl="0" algn="l">
              <a:lnSpc>
                <a:spcPct val="115000"/>
              </a:lnSpc>
              <a:spcBef>
                <a:spcPts val="0"/>
              </a:spcBef>
              <a:spcAft>
                <a:spcPts val="0"/>
              </a:spcAft>
              <a:buClr>
                <a:srgbClr val="222222"/>
              </a:buClr>
              <a:buSzPts val="1700"/>
              <a:buChar char="●"/>
            </a:pPr>
            <a:r>
              <a:rPr b="0" lang="en-US" sz="1700">
                <a:solidFill>
                  <a:srgbClr val="222222"/>
                </a:solidFill>
                <a:latin typeface="Arial"/>
                <a:ea typeface="Arial"/>
                <a:cs typeface="Arial"/>
                <a:sym typeface="Arial"/>
              </a:rPr>
              <a:t>MARCEdit Export tab delimited records</a:t>
            </a:r>
            <a:endParaRPr b="0" sz="1700">
              <a:solidFill>
                <a:srgbClr val="222222"/>
              </a:solidFill>
              <a:latin typeface="Arial"/>
              <a:ea typeface="Arial"/>
              <a:cs typeface="Arial"/>
              <a:sym typeface="Arial"/>
            </a:endParaRPr>
          </a:p>
          <a:p>
            <a:pPr indent="-336550" lvl="0" marL="457200" rtl="0" algn="l">
              <a:lnSpc>
                <a:spcPct val="115000"/>
              </a:lnSpc>
              <a:spcBef>
                <a:spcPts val="0"/>
              </a:spcBef>
              <a:spcAft>
                <a:spcPts val="0"/>
              </a:spcAft>
              <a:buClr>
                <a:srgbClr val="222222"/>
              </a:buClr>
              <a:buSzPts val="1700"/>
              <a:buChar char="●"/>
            </a:pPr>
            <a:r>
              <a:rPr b="0" lang="en-US" sz="1700">
                <a:solidFill>
                  <a:srgbClr val="222222"/>
                </a:solidFill>
                <a:latin typeface="Arial"/>
                <a:ea typeface="Arial"/>
                <a:cs typeface="Arial"/>
                <a:sym typeface="Arial"/>
              </a:rPr>
              <a:t>Excel field level analysis</a:t>
            </a:r>
            <a:endParaRPr b="0" sz="1700">
              <a:solidFill>
                <a:srgbClr val="222222"/>
              </a:solidFill>
              <a:latin typeface="Arial"/>
              <a:ea typeface="Arial"/>
              <a:cs typeface="Arial"/>
              <a:sym typeface="Arial"/>
            </a:endParaRPr>
          </a:p>
          <a:p>
            <a:pPr indent="0" lvl="0" marL="0" rtl="0" algn="l">
              <a:spcBef>
                <a:spcPts val="360"/>
              </a:spcBef>
              <a:spcAft>
                <a:spcPts val="0"/>
              </a:spcAft>
              <a:buNone/>
            </a:pPr>
            <a:r>
              <a:t/>
            </a:r>
            <a:endParaRPr/>
          </a:p>
        </p:txBody>
      </p:sp>
      <p:pic>
        <p:nvPicPr>
          <p:cNvPr id="141" name="Google Shape;141;g20f8dbfde56_0_32"/>
          <p:cNvPicPr preferRelativeResize="0"/>
          <p:nvPr/>
        </p:nvPicPr>
        <p:blipFill>
          <a:blip r:embed="rId3">
            <a:alphaModFix/>
          </a:blip>
          <a:stretch>
            <a:fillRect/>
          </a:stretch>
        </p:blipFill>
        <p:spPr>
          <a:xfrm>
            <a:off x="1244400" y="1417650"/>
            <a:ext cx="6985200" cy="3476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University Vertical B Template">
  <a:themeElements>
    <a:clrScheme name="Custom 1">
      <a:dk1>
        <a:srgbClr val="0E6A53"/>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2023-02-21T13:07:48Z</dcterms:created>
  <dc:creator>David Schuster</dc:creator>
</cp:coreProperties>
</file>