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Poppins"/>
      <p:regular r:id="rId27"/>
      <p:bold r:id="rId28"/>
      <p:italic r:id="rId29"/>
      <p:boldItalic r:id="rId30"/>
    </p:embeddedFont>
    <p:embeddedFont>
      <p:font typeface="Bebas Neu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oppi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BebasNeue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2030c1a3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2030c1a3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2030c1a3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42030c1a3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2030c1a3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2030c1a3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2030c1a3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42030c1a3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e357042e7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e357042e7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2030c1a3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42030c1a3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42030c1a3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42030c1a3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e357042e7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e357042e7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42030c1a3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42030c1a3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e357042e7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e357042e7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e357042e7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2e357042e7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2030c1a3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2030c1a3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2030c1a3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2030c1a3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6a829364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6a829364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e357042e7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e357042e7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2030c1a3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2030c1a3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2030c1a3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42030c1a3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2030c1a3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2030c1a3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TitleOnly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1647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13225" y="995463"/>
            <a:ext cx="4926000" cy="2611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oved by the King"/>
              <a:buNone/>
              <a:defRPr sz="5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13225" y="3782338"/>
            <a:ext cx="3878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4753625" y="535800"/>
            <a:ext cx="4059000" cy="4081800"/>
          </a:xfrm>
          <a:prstGeom prst="parallelogram">
            <a:avLst>
              <a:gd fmla="val 256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OfContents">
  <p:cSld name="BLANK_1_1_1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2"/>
          <p:cNvSpPr txBox="1"/>
          <p:nvPr>
            <p:ph type="title"/>
          </p:nvPr>
        </p:nvSpPr>
        <p:spPr>
          <a:xfrm>
            <a:off x="1905299" y="1582550"/>
            <a:ext cx="25149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" name="Google Shape;55;p12"/>
          <p:cNvSpPr txBox="1"/>
          <p:nvPr>
            <p:ph idx="1" type="subTitle"/>
          </p:nvPr>
        </p:nvSpPr>
        <p:spPr>
          <a:xfrm>
            <a:off x="1905299" y="1948689"/>
            <a:ext cx="25149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2" type="title"/>
          </p:nvPr>
        </p:nvSpPr>
        <p:spPr>
          <a:xfrm flipH="1">
            <a:off x="1905299" y="3182754"/>
            <a:ext cx="25149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" name="Google Shape;57;p12"/>
          <p:cNvSpPr txBox="1"/>
          <p:nvPr>
            <p:ph idx="3" type="subTitle"/>
          </p:nvPr>
        </p:nvSpPr>
        <p:spPr>
          <a:xfrm flipH="1">
            <a:off x="1905299" y="3548896"/>
            <a:ext cx="25146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hasCustomPrompt="1" idx="4" type="title"/>
          </p:nvPr>
        </p:nvSpPr>
        <p:spPr>
          <a:xfrm>
            <a:off x="1042051" y="1857134"/>
            <a:ext cx="734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2"/>
          <p:cNvSpPr txBox="1"/>
          <p:nvPr>
            <p:ph hasCustomPrompt="1" idx="5" type="title"/>
          </p:nvPr>
        </p:nvSpPr>
        <p:spPr>
          <a:xfrm flipH="1">
            <a:off x="1042051" y="3457334"/>
            <a:ext cx="734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2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2"/>
          <p:cNvSpPr txBox="1"/>
          <p:nvPr>
            <p:ph idx="6"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7" type="title"/>
          </p:nvPr>
        </p:nvSpPr>
        <p:spPr>
          <a:xfrm>
            <a:off x="5710499" y="1580610"/>
            <a:ext cx="25149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3" name="Google Shape;63;p12"/>
          <p:cNvSpPr txBox="1"/>
          <p:nvPr>
            <p:ph idx="8" type="subTitle"/>
          </p:nvPr>
        </p:nvSpPr>
        <p:spPr>
          <a:xfrm>
            <a:off x="5710499" y="1947987"/>
            <a:ext cx="25152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9" type="title"/>
          </p:nvPr>
        </p:nvSpPr>
        <p:spPr>
          <a:xfrm flipH="1">
            <a:off x="5710649" y="3182135"/>
            <a:ext cx="25149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" name="Google Shape;65;p12"/>
          <p:cNvSpPr txBox="1"/>
          <p:nvPr>
            <p:ph idx="13" type="subTitle"/>
          </p:nvPr>
        </p:nvSpPr>
        <p:spPr>
          <a:xfrm flipH="1">
            <a:off x="5710685" y="3549512"/>
            <a:ext cx="25146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hasCustomPrompt="1" idx="14" type="title"/>
          </p:nvPr>
        </p:nvSpPr>
        <p:spPr>
          <a:xfrm>
            <a:off x="4852051" y="1857113"/>
            <a:ext cx="734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2"/>
          <p:cNvSpPr txBox="1"/>
          <p:nvPr>
            <p:ph hasCustomPrompt="1" idx="15" type="title"/>
          </p:nvPr>
        </p:nvSpPr>
        <p:spPr>
          <a:xfrm flipH="1">
            <a:off x="4852051" y="3457325"/>
            <a:ext cx="734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ept_illustrationLeft">
  <p:cSld name="CUSTOM_23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3"/>
          <p:cNvSpPr/>
          <p:nvPr/>
        </p:nvSpPr>
        <p:spPr>
          <a:xfrm flipH="1">
            <a:off x="3308151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1" name="Google Shape;71;p13"/>
          <p:cNvSpPr txBox="1"/>
          <p:nvPr>
            <p:ph type="title"/>
          </p:nvPr>
        </p:nvSpPr>
        <p:spPr>
          <a:xfrm>
            <a:off x="5248050" y="999886"/>
            <a:ext cx="3583200" cy="45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" type="subTitle"/>
          </p:nvPr>
        </p:nvSpPr>
        <p:spPr>
          <a:xfrm>
            <a:off x="5146175" y="2358637"/>
            <a:ext cx="3583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Banner">
  <p:cSld name="CUSTOM_24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0" y="3135275"/>
            <a:ext cx="5191363" cy="771775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type="title"/>
          </p:nvPr>
        </p:nvSpPr>
        <p:spPr>
          <a:xfrm>
            <a:off x="680775" y="3246800"/>
            <a:ext cx="3829800" cy="54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714750" y="1391005"/>
            <a:ext cx="7714200" cy="15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ept_illustrationRight">
  <p:cSld name="CUSTOM_4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2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721025" y="1842761"/>
            <a:ext cx="3583200" cy="45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721025" y="2751337"/>
            <a:ext cx="3583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 flipH="1">
            <a:off x="3311547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6" name="Google Shape;86;p16"/>
          <p:cNvSpPr txBox="1"/>
          <p:nvPr>
            <p:ph type="title"/>
          </p:nvPr>
        </p:nvSpPr>
        <p:spPr>
          <a:xfrm>
            <a:off x="4785478" y="1847088"/>
            <a:ext cx="35844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4785478" y="2752344"/>
            <a:ext cx="35844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Title_textImage">
  <p:cSld name="CUSTOM_4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 flipH="1">
            <a:off x="3308151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4507925" y="1150692"/>
            <a:ext cx="3922800" cy="1828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" type="subTitle"/>
          </p:nvPr>
        </p:nvSpPr>
        <p:spPr>
          <a:xfrm>
            <a:off x="4508736" y="3480442"/>
            <a:ext cx="39213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dditionalResources">
  <p:cSld name="CUSTOM_14_3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" name="Google Shape;95;p18"/>
          <p:cNvGrpSpPr/>
          <p:nvPr/>
        </p:nvGrpSpPr>
        <p:grpSpPr>
          <a:xfrm>
            <a:off x="4889762" y="2611549"/>
            <a:ext cx="4128311" cy="3464269"/>
            <a:chOff x="-33646250" y="3586425"/>
            <a:chExt cx="293000" cy="292225"/>
          </a:xfrm>
        </p:grpSpPr>
        <p:sp>
          <p:nvSpPr>
            <p:cNvPr id="96" name="Google Shape;96;p18"/>
            <p:cNvSpPr/>
            <p:nvPr/>
          </p:nvSpPr>
          <p:spPr>
            <a:xfrm>
              <a:off x="-33646250" y="3739225"/>
              <a:ext cx="141775" cy="139425"/>
            </a:xfrm>
            <a:custGeom>
              <a:rect b="b" l="l" r="r" t="t"/>
              <a:pathLst>
                <a:path extrusionOk="0" h="5577" w="5671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-33541500" y="3586425"/>
              <a:ext cx="188250" cy="187475"/>
            </a:xfrm>
            <a:custGeom>
              <a:rect b="b" l="l" r="r" t="t"/>
              <a:pathLst>
                <a:path extrusionOk="0" h="7499" w="753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794950" y="1555750"/>
            <a:ext cx="3749400" cy="30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99" name="Google Shape;99;p18"/>
          <p:cNvSpPr txBox="1"/>
          <p:nvPr>
            <p:ph idx="2" type="body"/>
          </p:nvPr>
        </p:nvSpPr>
        <p:spPr>
          <a:xfrm>
            <a:off x="4599650" y="1555750"/>
            <a:ext cx="3749400" cy="30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Light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100" name="Google Shape;100;p18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3" type="subTitle"/>
          </p:nvPr>
        </p:nvSpPr>
        <p:spPr>
          <a:xfrm>
            <a:off x="720150" y="1176900"/>
            <a:ext cx="7704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TwoHorizontalColumns">
  <p:cSld name="CUSTOM_14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2455664" y="1604275"/>
            <a:ext cx="5353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2" type="title"/>
          </p:nvPr>
        </p:nvSpPr>
        <p:spPr>
          <a:xfrm>
            <a:off x="2464932" y="3153994"/>
            <a:ext cx="5353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2464932" y="3518275"/>
            <a:ext cx="53532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" name="Google Shape;108;p19"/>
          <p:cNvSpPr txBox="1"/>
          <p:nvPr>
            <p:ph idx="3" type="subTitle"/>
          </p:nvPr>
        </p:nvSpPr>
        <p:spPr>
          <a:xfrm>
            <a:off x="2455113" y="1968556"/>
            <a:ext cx="53538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9" name="Google Shape;109;p19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4"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1" name="Google Shape;111;p19"/>
          <p:cNvSpPr/>
          <p:nvPr/>
        </p:nvSpPr>
        <p:spPr>
          <a:xfrm>
            <a:off x="7114379" y="4747621"/>
            <a:ext cx="111863" cy="48162"/>
          </a:xfrm>
          <a:custGeom>
            <a:rect b="b" l="l" r="r" t="t"/>
            <a:pathLst>
              <a:path extrusionOk="0" fill="none" h="1277" w="2966">
                <a:moveTo>
                  <a:pt x="0" y="19"/>
                </a:moveTo>
                <a:lnTo>
                  <a:pt x="0" y="19"/>
                </a:lnTo>
                <a:lnTo>
                  <a:pt x="0" y="19"/>
                </a:lnTo>
                <a:lnTo>
                  <a:pt x="601" y="0"/>
                </a:lnTo>
                <a:lnTo>
                  <a:pt x="601" y="0"/>
                </a:lnTo>
                <a:lnTo>
                  <a:pt x="1220" y="19"/>
                </a:lnTo>
                <a:lnTo>
                  <a:pt x="1802" y="75"/>
                </a:lnTo>
                <a:lnTo>
                  <a:pt x="1802" y="75"/>
                </a:lnTo>
                <a:lnTo>
                  <a:pt x="2121" y="113"/>
                </a:lnTo>
                <a:lnTo>
                  <a:pt x="2308" y="150"/>
                </a:lnTo>
                <a:lnTo>
                  <a:pt x="2496" y="188"/>
                </a:lnTo>
                <a:lnTo>
                  <a:pt x="2684" y="263"/>
                </a:lnTo>
                <a:lnTo>
                  <a:pt x="2759" y="319"/>
                </a:lnTo>
                <a:lnTo>
                  <a:pt x="2834" y="376"/>
                </a:lnTo>
                <a:lnTo>
                  <a:pt x="2890" y="432"/>
                </a:lnTo>
                <a:lnTo>
                  <a:pt x="2928" y="507"/>
                </a:lnTo>
                <a:lnTo>
                  <a:pt x="2946" y="582"/>
                </a:lnTo>
                <a:lnTo>
                  <a:pt x="2965" y="676"/>
                </a:lnTo>
                <a:lnTo>
                  <a:pt x="2965" y="676"/>
                </a:lnTo>
                <a:lnTo>
                  <a:pt x="2965" y="770"/>
                </a:lnTo>
                <a:lnTo>
                  <a:pt x="2928" y="864"/>
                </a:lnTo>
                <a:lnTo>
                  <a:pt x="2890" y="976"/>
                </a:lnTo>
                <a:lnTo>
                  <a:pt x="2834" y="1089"/>
                </a:lnTo>
                <a:lnTo>
                  <a:pt x="2834" y="1089"/>
                </a:lnTo>
                <a:lnTo>
                  <a:pt x="2796" y="1126"/>
                </a:lnTo>
                <a:lnTo>
                  <a:pt x="2740" y="1183"/>
                </a:lnTo>
                <a:lnTo>
                  <a:pt x="2665" y="1201"/>
                </a:lnTo>
                <a:lnTo>
                  <a:pt x="2590" y="1239"/>
                </a:lnTo>
                <a:lnTo>
                  <a:pt x="2402" y="1258"/>
                </a:lnTo>
                <a:lnTo>
                  <a:pt x="2177" y="1276"/>
                </a:lnTo>
                <a:lnTo>
                  <a:pt x="2177" y="1276"/>
                </a:lnTo>
                <a:lnTo>
                  <a:pt x="1896" y="1258"/>
                </a:lnTo>
                <a:lnTo>
                  <a:pt x="1614" y="1220"/>
                </a:lnTo>
                <a:lnTo>
                  <a:pt x="1389" y="1183"/>
                </a:lnTo>
                <a:lnTo>
                  <a:pt x="1220" y="1145"/>
                </a:lnTo>
                <a:lnTo>
                  <a:pt x="1220" y="1145"/>
                </a:lnTo>
                <a:lnTo>
                  <a:pt x="976" y="1051"/>
                </a:lnTo>
                <a:lnTo>
                  <a:pt x="770" y="939"/>
                </a:lnTo>
                <a:lnTo>
                  <a:pt x="601" y="826"/>
                </a:lnTo>
                <a:lnTo>
                  <a:pt x="432" y="676"/>
                </a:lnTo>
                <a:lnTo>
                  <a:pt x="301" y="526"/>
                </a:lnTo>
                <a:lnTo>
                  <a:pt x="169" y="376"/>
                </a:lnTo>
                <a:lnTo>
                  <a:pt x="75" y="207"/>
                </a:lnTo>
                <a:lnTo>
                  <a:pt x="0" y="19"/>
                </a:lnTo>
                <a:lnTo>
                  <a:pt x="0" y="19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6344360" y="4890557"/>
            <a:ext cx="21988" cy="66567"/>
          </a:xfrm>
          <a:custGeom>
            <a:rect b="b" l="l" r="r" t="t"/>
            <a:pathLst>
              <a:path extrusionOk="0" fill="none" h="1765" w="583">
                <a:moveTo>
                  <a:pt x="1" y="1765"/>
                </a:moveTo>
                <a:lnTo>
                  <a:pt x="1" y="1765"/>
                </a:lnTo>
                <a:lnTo>
                  <a:pt x="1" y="1521"/>
                </a:lnTo>
                <a:lnTo>
                  <a:pt x="1" y="1277"/>
                </a:lnTo>
                <a:lnTo>
                  <a:pt x="39" y="1052"/>
                </a:lnTo>
                <a:lnTo>
                  <a:pt x="95" y="808"/>
                </a:lnTo>
                <a:lnTo>
                  <a:pt x="170" y="583"/>
                </a:lnTo>
                <a:lnTo>
                  <a:pt x="264" y="376"/>
                </a:lnTo>
                <a:lnTo>
                  <a:pt x="414" y="170"/>
                </a:lnTo>
                <a:lnTo>
                  <a:pt x="583" y="1"/>
                </a:lnTo>
                <a:lnTo>
                  <a:pt x="583" y="1"/>
                </a:lnTo>
                <a:lnTo>
                  <a:pt x="470" y="170"/>
                </a:lnTo>
                <a:lnTo>
                  <a:pt x="376" y="339"/>
                </a:lnTo>
                <a:lnTo>
                  <a:pt x="282" y="508"/>
                </a:lnTo>
                <a:lnTo>
                  <a:pt x="207" y="695"/>
                </a:lnTo>
                <a:lnTo>
                  <a:pt x="95" y="1052"/>
                </a:lnTo>
                <a:lnTo>
                  <a:pt x="39" y="1389"/>
                </a:lnTo>
                <a:lnTo>
                  <a:pt x="39" y="1389"/>
                </a:lnTo>
                <a:lnTo>
                  <a:pt x="20" y="1577"/>
                </a:lnTo>
                <a:lnTo>
                  <a:pt x="1" y="176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4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719929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tillium Web"/>
              <a:buNone/>
              <a:defRPr b="1" sz="20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20"/>
          <p:cNvSpPr txBox="1"/>
          <p:nvPr>
            <p:ph idx="2" type="subTitle"/>
          </p:nvPr>
        </p:nvSpPr>
        <p:spPr>
          <a:xfrm>
            <a:off x="719929" y="3191256"/>
            <a:ext cx="25017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" name="Google Shape;119;p20"/>
          <p:cNvSpPr txBox="1"/>
          <p:nvPr>
            <p:ph idx="3" type="subTitle"/>
          </p:nvPr>
        </p:nvSpPr>
        <p:spPr>
          <a:xfrm>
            <a:off x="3320929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tillium Web"/>
              <a:buNone/>
              <a:defRPr b="1" sz="20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0" name="Google Shape;120;p20"/>
          <p:cNvSpPr txBox="1"/>
          <p:nvPr>
            <p:ph idx="4" type="subTitle"/>
          </p:nvPr>
        </p:nvSpPr>
        <p:spPr>
          <a:xfrm>
            <a:off x="3320929" y="3191256"/>
            <a:ext cx="25017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1" name="Google Shape;121;p20"/>
          <p:cNvSpPr txBox="1"/>
          <p:nvPr>
            <p:ph idx="5" type="subTitle"/>
          </p:nvPr>
        </p:nvSpPr>
        <p:spPr>
          <a:xfrm>
            <a:off x="5922371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tillium Web"/>
              <a:buNone/>
              <a:defRPr b="1" sz="20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2" name="Google Shape;122;p20"/>
          <p:cNvSpPr txBox="1"/>
          <p:nvPr>
            <p:ph idx="6" type="subTitle"/>
          </p:nvPr>
        </p:nvSpPr>
        <p:spPr>
          <a:xfrm>
            <a:off x="5922371" y="3191256"/>
            <a:ext cx="25017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AndText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720000" y="996699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2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-22862" y="5062775"/>
            <a:ext cx="9189720" cy="126292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7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>
            <p:ph type="title"/>
          </p:nvPr>
        </p:nvSpPr>
        <p:spPr>
          <a:xfrm>
            <a:off x="718637" y="1968379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21"/>
          <p:cNvSpPr txBox="1"/>
          <p:nvPr>
            <p:ph idx="1" type="subTitle"/>
          </p:nvPr>
        </p:nvSpPr>
        <p:spPr>
          <a:xfrm>
            <a:off x="718637" y="2335829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2" type="title"/>
          </p:nvPr>
        </p:nvSpPr>
        <p:spPr>
          <a:xfrm>
            <a:off x="3579000" y="1968379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8" name="Google Shape;128;p21"/>
          <p:cNvSpPr txBox="1"/>
          <p:nvPr>
            <p:ph idx="3" type="subTitle"/>
          </p:nvPr>
        </p:nvSpPr>
        <p:spPr>
          <a:xfrm>
            <a:off x="3579000" y="2335829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4" type="title"/>
          </p:nvPr>
        </p:nvSpPr>
        <p:spPr>
          <a:xfrm>
            <a:off x="718637" y="3720405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0" name="Google Shape;130;p21"/>
          <p:cNvSpPr txBox="1"/>
          <p:nvPr>
            <p:ph idx="5" type="subTitle"/>
          </p:nvPr>
        </p:nvSpPr>
        <p:spPr>
          <a:xfrm>
            <a:off x="718637" y="4087855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6" type="title"/>
          </p:nvPr>
        </p:nvSpPr>
        <p:spPr>
          <a:xfrm>
            <a:off x="3579000" y="3720405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2" name="Google Shape;132;p21"/>
          <p:cNvSpPr txBox="1"/>
          <p:nvPr>
            <p:ph idx="7" type="subTitle"/>
          </p:nvPr>
        </p:nvSpPr>
        <p:spPr>
          <a:xfrm>
            <a:off x="3579000" y="4087855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8" type="title"/>
          </p:nvPr>
        </p:nvSpPr>
        <p:spPr>
          <a:xfrm>
            <a:off x="6439363" y="1968379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4" name="Google Shape;134;p21"/>
          <p:cNvSpPr txBox="1"/>
          <p:nvPr>
            <p:ph idx="9" type="subTitle"/>
          </p:nvPr>
        </p:nvSpPr>
        <p:spPr>
          <a:xfrm>
            <a:off x="6439363" y="2335829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3" type="title"/>
          </p:nvPr>
        </p:nvSpPr>
        <p:spPr>
          <a:xfrm>
            <a:off x="6439363" y="3720405"/>
            <a:ext cx="19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6" name="Google Shape;136;p21"/>
          <p:cNvSpPr txBox="1"/>
          <p:nvPr>
            <p:ph idx="14" type="subTitle"/>
          </p:nvPr>
        </p:nvSpPr>
        <p:spPr>
          <a:xfrm>
            <a:off x="6439363" y="4087855"/>
            <a:ext cx="1986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1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 txBox="1"/>
          <p:nvPr>
            <p:ph idx="15"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achOut">
  <p:cSld name="CUSTOM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type="title"/>
          </p:nvPr>
        </p:nvSpPr>
        <p:spPr>
          <a:xfrm>
            <a:off x="601594" y="848485"/>
            <a:ext cx="4770600" cy="1093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 sz="7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" type="subTitle"/>
          </p:nvPr>
        </p:nvSpPr>
        <p:spPr>
          <a:xfrm>
            <a:off x="601594" y="2198921"/>
            <a:ext cx="4773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3" name="Google Shape;14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5827" y="56500"/>
            <a:ext cx="6642248" cy="527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/>
          <p:nvPr/>
        </p:nvSpPr>
        <p:spPr>
          <a:xfrm>
            <a:off x="-23350" y="4071475"/>
            <a:ext cx="5398532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39177" y="4009588"/>
            <a:ext cx="5613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b="1" lang="en" sz="1100">
                <a:solidFill>
                  <a:schemeClr val="accent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b="1" lang="en" sz="1100">
                <a:solidFill>
                  <a:schemeClr val="accent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b="1" lang="en" sz="1100">
                <a:solidFill>
                  <a:schemeClr val="accent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</a:t>
            </a:r>
            <a:r>
              <a:rPr b="1"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ePik, Storyset</a:t>
            </a:r>
            <a:endParaRPr b="1"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cessInstructions">
  <p:cSld name="CUSTOM_25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p24"/>
          <p:cNvGrpSpPr/>
          <p:nvPr/>
        </p:nvGrpSpPr>
        <p:grpSpPr>
          <a:xfrm rot="5400000">
            <a:off x="5358619" y="1020656"/>
            <a:ext cx="4038226" cy="2305002"/>
            <a:chOff x="4662475" y="1976500"/>
            <a:chExt cx="68725" cy="36625"/>
          </a:xfrm>
        </p:grpSpPr>
        <p:sp>
          <p:nvSpPr>
            <p:cNvPr id="151" name="Google Shape;151;p24"/>
            <p:cNvSpPr/>
            <p:nvPr/>
          </p:nvSpPr>
          <p:spPr>
            <a:xfrm>
              <a:off x="4690800" y="1976500"/>
              <a:ext cx="40400" cy="36625"/>
            </a:xfrm>
            <a:custGeom>
              <a:rect b="b" l="l" r="r" t="t"/>
              <a:pathLst>
                <a:path extrusionOk="0" h="1465" w="1616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4674375" y="1991450"/>
              <a:ext cx="10675" cy="6700"/>
            </a:xfrm>
            <a:custGeom>
              <a:rect b="b" l="l" r="r" t="t"/>
              <a:pathLst>
                <a:path extrusionOk="0" h="268" w="427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4662475" y="1991450"/>
              <a:ext cx="5625" cy="6700"/>
            </a:xfrm>
            <a:custGeom>
              <a:rect b="b" l="l" r="r" t="t"/>
              <a:pathLst>
                <a:path extrusionOk="0" h="268" w="225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24"/>
          <p:cNvSpPr/>
          <p:nvPr/>
        </p:nvSpPr>
        <p:spPr>
          <a:xfrm>
            <a:off x="-75" y="464300"/>
            <a:ext cx="8426053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929075" y="1264325"/>
            <a:ext cx="5172300" cy="32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type="title"/>
          </p:nvPr>
        </p:nvSpPr>
        <p:spPr>
          <a:xfrm>
            <a:off x="717750" y="539509"/>
            <a:ext cx="77085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-23355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WithBanner">
  <p:cSld name="ONE_COLUM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720000" y="1345525"/>
            <a:ext cx="7283100" cy="27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○"/>
              <a:defRPr/>
            </a:lvl2pPr>
            <a:lvl3pPr indent="-3238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unito Light"/>
              <a:buChar char="■"/>
              <a:defRPr/>
            </a:lvl3pPr>
            <a:lvl4pPr indent="-3238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■"/>
              <a:defRPr/>
            </a:lvl6pPr>
            <a:lvl7pPr indent="-3111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unito Light"/>
              <a:buChar char="●"/>
              <a:defRPr/>
            </a:lvl7pPr>
            <a:lvl8pPr indent="-3111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6" name="Google Shape;26;p5"/>
          <p:cNvSpPr/>
          <p:nvPr/>
        </p:nvSpPr>
        <p:spPr>
          <a:xfrm>
            <a:off x="-75" y="464288"/>
            <a:ext cx="8049578" cy="607627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Title_Introduction">
  <p:cSld name="SECTION_TITLE_AND_DESCRI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/>
          <p:nvPr/>
        </p:nvSpPr>
        <p:spPr>
          <a:xfrm>
            <a:off x="-42575" y="1074925"/>
            <a:ext cx="8677823" cy="2528210"/>
          </a:xfrm>
          <a:custGeom>
            <a:rect b="b" l="l" r="r" t="t"/>
            <a:pathLst>
              <a:path extrusionOk="0" h="162612" w="336872">
                <a:moveTo>
                  <a:pt x="0" y="162612"/>
                </a:moveTo>
                <a:lnTo>
                  <a:pt x="296801" y="162612"/>
                </a:lnTo>
                <a:lnTo>
                  <a:pt x="336872" y="0"/>
                </a:lnTo>
                <a:lnTo>
                  <a:pt x="4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957650" y="2191577"/>
            <a:ext cx="68907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" name="Google Shape;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063" y="184225"/>
            <a:ext cx="64744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Title_generic">
  <p:cSld name="SECTION_TITLE_AND_DESCRIPTION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-42575" y="1074925"/>
            <a:ext cx="9186499" cy="1526927"/>
          </a:xfrm>
          <a:custGeom>
            <a:rect b="b" l="l" r="r" t="t"/>
            <a:pathLst>
              <a:path extrusionOk="0" h="162612" w="336872">
                <a:moveTo>
                  <a:pt x="0" y="162612"/>
                </a:moveTo>
                <a:lnTo>
                  <a:pt x="296801" y="162612"/>
                </a:lnTo>
                <a:lnTo>
                  <a:pt x="336872" y="0"/>
                </a:lnTo>
                <a:lnTo>
                  <a:pt x="4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7" name="Google Shape;3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81675" y="48475"/>
            <a:ext cx="6646548" cy="52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rgbClr val="F0F0F0">
              <a:alpha val="18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0" y="3726263"/>
            <a:ext cx="5191363" cy="771775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312750" y="3581150"/>
            <a:ext cx="51150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TransparentLayer">
  <p:cSld name="CAPTION_ONLY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rgbClr val="F0F0F0">
              <a:alpha val="18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/>
          <p:nvPr/>
        </p:nvSpPr>
        <p:spPr>
          <a:xfrm>
            <a:off x="-22862" y="5062775"/>
            <a:ext cx="9189720" cy="126292"/>
          </a:xfrm>
          <a:custGeom>
            <a:rect b="b" l="l" r="r" t="t"/>
            <a:pathLst>
              <a:path extrusionOk="0" h="21570" w="285750">
                <a:moveTo>
                  <a:pt x="0" y="0"/>
                </a:moveTo>
                <a:lnTo>
                  <a:pt x="0" y="21570"/>
                </a:lnTo>
                <a:lnTo>
                  <a:pt x="280753" y="2157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Idea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 flipH="1">
            <a:off x="312750" y="244350"/>
            <a:ext cx="8518500" cy="4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0"/>
          <p:cNvSpPr/>
          <p:nvPr/>
        </p:nvSpPr>
        <p:spPr>
          <a:xfrm>
            <a:off x="2" y="535825"/>
            <a:ext cx="5835850" cy="4076950"/>
          </a:xfrm>
          <a:custGeom>
            <a:rect b="b" l="l" r="r" t="t"/>
            <a:pathLst>
              <a:path extrusionOk="0" h="163078" w="233434">
                <a:moveTo>
                  <a:pt x="0" y="466"/>
                </a:moveTo>
                <a:lnTo>
                  <a:pt x="0" y="163078"/>
                </a:lnTo>
                <a:lnTo>
                  <a:pt x="192432" y="163078"/>
                </a:lnTo>
                <a:lnTo>
                  <a:pt x="233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9" name="Google Shape;49;p10"/>
          <p:cNvSpPr txBox="1"/>
          <p:nvPr>
            <p:ph hasCustomPrompt="1" type="title"/>
          </p:nvPr>
        </p:nvSpPr>
        <p:spPr>
          <a:xfrm>
            <a:off x="691950" y="1807900"/>
            <a:ext cx="50946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" name="Google Shape;50;p10"/>
          <p:cNvSpPr txBox="1"/>
          <p:nvPr>
            <p:ph idx="1" type="subTitle"/>
          </p:nvPr>
        </p:nvSpPr>
        <p:spPr>
          <a:xfrm>
            <a:off x="691950" y="3321775"/>
            <a:ext cx="5097300" cy="365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b="1" sz="3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hyperlink" Target="https://drive.google.com/file/d/12Ezq--1siiq-wX15hgVSVSCswUhGNjAE/view?usp=share_link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forms.gle/6ssZheoXHfassRfW8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hyperlink" Target="https://docs.google.com/document/d/1x-RHSCafTEGL_Xh2nQSRhmdHzGD362nFRDacA4zwvKE/edit?usp=share_link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rcarpen@binghamton.edu" TargetMode="External"/><Relationship Id="rId4" Type="http://schemas.openxmlformats.org/officeDocument/2006/relationships/hyperlink" Target="mailto:aegay@binghamton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Digital Scholarship at</a:t>
            </a:r>
            <a:r>
              <a:rPr lang="en" sz="2900"/>
              <a:t> Binghamton</a:t>
            </a:r>
            <a:endParaRPr sz="2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717125" y="1073075"/>
            <a:ext cx="45477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Outreach: </a:t>
            </a:r>
            <a:r>
              <a:rPr b="0" lang="en" sz="1900"/>
              <a:t>Class and consultations</a:t>
            </a:r>
            <a:endParaRPr b="0" sz="1900"/>
          </a:p>
        </p:txBody>
      </p:sp>
      <p:sp>
        <p:nvSpPr>
          <p:cNvPr id="234" name="Google Shape;234;p35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 we cover?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Signing up for an account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Tour and overview of the SUNY Create cpanel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Common definitions: front end, back end, server, domain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Installing apps using the installer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Overview of how to collaborate on projects and class sites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Accessibility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Digital project management and best practices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5" name="Google Shape;235;p35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775" y="1013775"/>
            <a:ext cx="3591000" cy="35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SUNY Create: </a:t>
            </a:r>
            <a:r>
              <a:rPr b="0" lang="en" sz="3100"/>
              <a:t>Outreach Materials</a:t>
            </a:r>
            <a:endParaRPr b="0" sz="3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5111475" y="945186"/>
            <a:ext cx="35832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Sign-up one pager</a:t>
            </a:r>
            <a:endParaRPr b="0" sz="2700"/>
          </a:p>
        </p:txBody>
      </p:sp>
      <p:cxnSp>
        <p:nvCxnSpPr>
          <p:cNvPr id="247" name="Google Shape;247;p37"/>
          <p:cNvCxnSpPr/>
          <p:nvPr/>
        </p:nvCxnSpPr>
        <p:spPr>
          <a:xfrm>
            <a:off x="5157750" y="14549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0825" y="439575"/>
            <a:ext cx="3206700" cy="4151100"/>
          </a:xfrm>
          <a:prstGeom prst="roundRect">
            <a:avLst>
              <a:gd fmla="val 5256" name="adj"/>
            </a:avLst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>
            <p:ph idx="1" type="subTitle"/>
          </p:nvPr>
        </p:nvSpPr>
        <p:spPr>
          <a:xfrm>
            <a:off x="5157750" y="1586725"/>
            <a:ext cx="363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the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Create an Account one-pager</a:t>
            </a:r>
            <a:r>
              <a:rPr b="1" lang="en"/>
              <a:t> covers: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workflow for creating a SUNY Create account including -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Getting to the SUNY Create homepage and authentication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Information necessary to start your account (brief survey; MOU; accessibility checklist review)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Selecting your domain name and getting started!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5111475" y="945186"/>
            <a:ext cx="35832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</a:t>
            </a:r>
            <a:endParaRPr b="0"/>
          </a:p>
        </p:txBody>
      </p:sp>
      <p:sp>
        <p:nvSpPr>
          <p:cNvPr id="255" name="Google Shape;255;p38"/>
          <p:cNvSpPr txBox="1"/>
          <p:nvPr>
            <p:ph idx="1" type="subTitle"/>
          </p:nvPr>
        </p:nvSpPr>
        <p:spPr>
          <a:xfrm>
            <a:off x="5161650" y="1507487"/>
            <a:ext cx="3583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the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MOU</a:t>
            </a:r>
            <a:r>
              <a:rPr b="1" lang="en"/>
              <a:t> covers: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the content creator is and w</a:t>
            </a:r>
            <a:r>
              <a:rPr lang="en"/>
              <a:t>hat SUNY Create is being used for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Responsibilities of content owners versus platform administrators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policies regarding takedown and accessibility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Importance of domain name selection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6" name="Google Shape;256;p38"/>
          <p:cNvCxnSpPr/>
          <p:nvPr/>
        </p:nvCxnSpPr>
        <p:spPr>
          <a:xfrm>
            <a:off x="5157750" y="14549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7" name="Google Shape;257;p38"/>
          <p:cNvPicPr preferRelativeResize="0"/>
          <p:nvPr/>
        </p:nvPicPr>
        <p:blipFill rotWithShape="1">
          <a:blip r:embed="rId4">
            <a:alphaModFix/>
          </a:blip>
          <a:srcRect b="0" l="0" r="7783" t="0"/>
          <a:stretch/>
        </p:blipFill>
        <p:spPr>
          <a:xfrm>
            <a:off x="1066150" y="807325"/>
            <a:ext cx="3495000" cy="3608100"/>
          </a:xfrm>
          <a:prstGeom prst="roundRect">
            <a:avLst>
              <a:gd fmla="val 525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type="title"/>
          </p:nvPr>
        </p:nvSpPr>
        <p:spPr>
          <a:xfrm>
            <a:off x="5282975" y="840036"/>
            <a:ext cx="35832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Accessibility</a:t>
            </a:r>
            <a:endParaRPr b="0" sz="2700"/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8254">
            <a:off x="1566166" y="686375"/>
            <a:ext cx="2710966" cy="3511961"/>
          </a:xfrm>
          <a:prstGeom prst="roundRect">
            <a:avLst>
              <a:gd fmla="val 4162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4" name="Google Shape;2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00" y="927850"/>
            <a:ext cx="2711100" cy="3514500"/>
          </a:xfrm>
          <a:prstGeom prst="roundRect">
            <a:avLst>
              <a:gd fmla="val 3509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65" name="Google Shape;265;p39"/>
          <p:cNvCxnSpPr/>
          <p:nvPr/>
        </p:nvCxnSpPr>
        <p:spPr>
          <a:xfrm>
            <a:off x="5279075" y="135786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39"/>
          <p:cNvSpPr txBox="1"/>
          <p:nvPr>
            <p:ph idx="1" type="subTitle"/>
          </p:nvPr>
        </p:nvSpPr>
        <p:spPr>
          <a:xfrm>
            <a:off x="5161650" y="1619537"/>
            <a:ext cx="3583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the </a:t>
            </a:r>
            <a:r>
              <a:rPr b="1" lang="en" u="sng">
                <a:solidFill>
                  <a:schemeClr val="hlink"/>
                </a:solidFill>
                <a:hlinkClick r:id="rId5"/>
              </a:rPr>
              <a:t>Accessibility checklist for digital projects</a:t>
            </a:r>
            <a:r>
              <a:rPr b="1" lang="en"/>
              <a:t> covers: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Guidelines of what is required (at minimum) to meet digital accessibility guidelines at Binghamton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Guided checklist of what to review, including descriptions and linked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recommendations (but not required to meet the above criteria)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SUNY Create: </a:t>
            </a:r>
            <a:r>
              <a:rPr b="0" lang="en" sz="2600"/>
              <a:t>Next steps for Binghamton</a:t>
            </a:r>
            <a:endParaRPr b="0" sz="2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/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Account </a:t>
            </a:r>
            <a:r>
              <a:rPr b="0" lang="en">
                <a:solidFill>
                  <a:schemeClr val="lt1"/>
                </a:solidFill>
              </a:rPr>
              <a:t>Numbers</a:t>
            </a:r>
            <a:endParaRPr b="0">
              <a:solidFill>
                <a:schemeClr val="lt1"/>
              </a:solidFill>
            </a:endParaRPr>
          </a:p>
        </p:txBody>
      </p:sp>
      <p:sp>
        <p:nvSpPr>
          <p:cNvPr id="277" name="Google Shape;277;p41"/>
          <p:cNvSpPr txBox="1"/>
          <p:nvPr>
            <p:ph idx="1" type="subTitle"/>
          </p:nvPr>
        </p:nvSpPr>
        <p:spPr>
          <a:xfrm>
            <a:off x="719929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Authors</a:t>
            </a:r>
            <a:endParaRPr/>
          </a:p>
        </p:txBody>
      </p:sp>
      <p:sp>
        <p:nvSpPr>
          <p:cNvPr id="278" name="Google Shape;278;p41"/>
          <p:cNvSpPr txBox="1"/>
          <p:nvPr>
            <p:ph idx="2" type="subTitle"/>
          </p:nvPr>
        </p:nvSpPr>
        <p:spPr>
          <a:xfrm>
            <a:off x="1086300" y="3182050"/>
            <a:ext cx="21915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 up of graduate students, faculty, professional staff, undergraduates, and librarians</a:t>
            </a:r>
            <a:endParaRPr/>
          </a:p>
        </p:txBody>
      </p:sp>
      <p:sp>
        <p:nvSpPr>
          <p:cNvPr id="279" name="Google Shape;279;p41"/>
          <p:cNvSpPr txBox="1"/>
          <p:nvPr>
            <p:ph idx="3" type="subTitle"/>
          </p:nvPr>
        </p:nvSpPr>
        <p:spPr>
          <a:xfrm>
            <a:off x="3320929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Contributors</a:t>
            </a:r>
            <a:endParaRPr/>
          </a:p>
        </p:txBody>
      </p:sp>
      <p:sp>
        <p:nvSpPr>
          <p:cNvPr id="280" name="Google Shape;280;p41"/>
          <p:cNvSpPr txBox="1"/>
          <p:nvPr>
            <p:ph idx="5" type="subTitle"/>
          </p:nvPr>
        </p:nvSpPr>
        <p:spPr>
          <a:xfrm>
            <a:off x="5922371" y="2816352"/>
            <a:ext cx="250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Editors</a:t>
            </a:r>
            <a:endParaRPr/>
          </a:p>
        </p:txBody>
      </p:sp>
      <p:sp>
        <p:nvSpPr>
          <p:cNvPr id="281" name="Google Shape;281;p41"/>
          <p:cNvSpPr/>
          <p:nvPr/>
        </p:nvSpPr>
        <p:spPr>
          <a:xfrm>
            <a:off x="1477175" y="1929384"/>
            <a:ext cx="982200" cy="7314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1"/>
          <p:cNvSpPr/>
          <p:nvPr/>
        </p:nvSpPr>
        <p:spPr>
          <a:xfrm>
            <a:off x="4080900" y="1929384"/>
            <a:ext cx="982200" cy="7314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1"/>
          <p:cNvSpPr/>
          <p:nvPr/>
        </p:nvSpPr>
        <p:spPr>
          <a:xfrm>
            <a:off x="6824100" y="1929384"/>
            <a:ext cx="982200" cy="7314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1"/>
          <p:cNvSpPr txBox="1"/>
          <p:nvPr/>
        </p:nvSpPr>
        <p:spPr>
          <a:xfrm>
            <a:off x="1687550" y="2010375"/>
            <a:ext cx="6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43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41"/>
          <p:cNvSpPr txBox="1"/>
          <p:nvPr/>
        </p:nvSpPr>
        <p:spPr>
          <a:xfrm>
            <a:off x="7131600" y="2010375"/>
            <a:ext cx="6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2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41"/>
          <p:cNvSpPr txBox="1"/>
          <p:nvPr/>
        </p:nvSpPr>
        <p:spPr>
          <a:xfrm>
            <a:off x="4304388" y="2010375"/>
            <a:ext cx="6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11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41"/>
          <p:cNvSpPr txBox="1"/>
          <p:nvPr>
            <p:ph idx="2" type="subTitle"/>
          </p:nvPr>
        </p:nvSpPr>
        <p:spPr>
          <a:xfrm>
            <a:off x="6219450" y="3182050"/>
            <a:ext cx="2191500" cy="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digital scholarship librarians managing the service for the campus</a:t>
            </a:r>
            <a:endParaRPr/>
          </a:p>
        </p:txBody>
      </p:sp>
      <p:sp>
        <p:nvSpPr>
          <p:cNvPr id="288" name="Google Shape;288;p41"/>
          <p:cNvSpPr txBox="1"/>
          <p:nvPr>
            <p:ph idx="2" type="subTitle"/>
          </p:nvPr>
        </p:nvSpPr>
        <p:spPr>
          <a:xfrm>
            <a:off x="3546000" y="3182050"/>
            <a:ext cx="21915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Those who may have been interested, but did not follow through on signing up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type="title"/>
          </p:nvPr>
        </p:nvSpPr>
        <p:spPr>
          <a:xfrm>
            <a:off x="717125" y="1073075"/>
            <a:ext cx="45477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 sustained DS community</a:t>
            </a:r>
            <a:endParaRPr b="0" sz="1900"/>
          </a:p>
        </p:txBody>
      </p:sp>
      <p:sp>
        <p:nvSpPr>
          <p:cNvPr id="294" name="Google Shape;294;p42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resources for engaging in digital projects and research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</a:t>
            </a:r>
            <a:r>
              <a:rPr lang="en"/>
              <a:t>visibility</a:t>
            </a:r>
            <a:r>
              <a:rPr lang="en"/>
              <a:t> for existing tools and platforms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virtual learning space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Video and written tutorials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Rethinking our workshop structure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to expand our outreach and advocacy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5" name="Google Shape;295;p42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6" name="Google Shape;29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5450" y="530475"/>
            <a:ext cx="4082550" cy="40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1" name="Google Shape;301;p43"/>
          <p:cNvCxnSpPr/>
          <p:nvPr/>
        </p:nvCxnSpPr>
        <p:spPr>
          <a:xfrm>
            <a:off x="713225" y="805225"/>
            <a:ext cx="42666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3"/>
          <p:cNvCxnSpPr/>
          <p:nvPr/>
        </p:nvCxnSpPr>
        <p:spPr>
          <a:xfrm>
            <a:off x="713225" y="2008025"/>
            <a:ext cx="42666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43"/>
          <p:cNvSpPr txBox="1"/>
          <p:nvPr>
            <p:ph type="title"/>
          </p:nvPr>
        </p:nvSpPr>
        <p:spPr>
          <a:xfrm>
            <a:off x="601600" y="848475"/>
            <a:ext cx="6076800" cy="10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  <p:sp>
        <p:nvSpPr>
          <p:cNvPr id="304" name="Google Shape;304;p43"/>
          <p:cNvSpPr txBox="1"/>
          <p:nvPr/>
        </p:nvSpPr>
        <p:spPr>
          <a:xfrm>
            <a:off x="601600" y="2159304"/>
            <a:ext cx="47733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A43"/>
                </a:solidFill>
                <a:latin typeface="Roboto"/>
                <a:ea typeface="Roboto"/>
                <a:cs typeface="Roboto"/>
                <a:sym typeface="Roboto"/>
              </a:rPr>
              <a:t>Ruth Carpenter (they / them)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rcarpen@binghamton.edu</a:t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A43"/>
                </a:solidFill>
                <a:latin typeface="Roboto"/>
                <a:ea typeface="Roboto"/>
                <a:cs typeface="Roboto"/>
                <a:sym typeface="Roboto"/>
              </a:rPr>
              <a:t>Amy Gay (she / her)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aegay@binghamton.edu</a:t>
            </a:r>
            <a:r>
              <a:rPr lang="en">
                <a:solidFill>
                  <a:srgbClr val="005A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rgbClr val="005A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717125" y="1073086"/>
            <a:ext cx="35832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DS Community: </a:t>
            </a:r>
            <a:r>
              <a:rPr b="0" lang="en" sz="2400"/>
              <a:t>Who</a:t>
            </a:r>
            <a:endParaRPr b="0" sz="2400"/>
          </a:p>
        </p:txBody>
      </p:sp>
      <p:sp>
        <p:nvSpPr>
          <p:cNvPr id="170" name="Google Shape;170;p27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humanities, Digital history interest group, Data visualization, Engaged digital humanities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storytelling, Digital and data studies minor, Digital humanities research institute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TAEs (Data science, Material and visual worlds, sustainability), IASH </a:t>
            </a:r>
            <a:endParaRPr/>
          </a:p>
        </p:txBody>
      </p:sp>
      <p:cxnSp>
        <p:nvCxnSpPr>
          <p:cNvPr id="171" name="Google Shape;171;p27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18408" l="32944" r="0" t="14382"/>
          <a:stretch/>
        </p:blipFill>
        <p:spPr>
          <a:xfrm>
            <a:off x="4604275" y="636700"/>
            <a:ext cx="3996000" cy="400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717125" y="1073086"/>
            <a:ext cx="35832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DS Community: </a:t>
            </a:r>
            <a:r>
              <a:rPr b="0" lang="en" sz="2400"/>
              <a:t>What</a:t>
            </a:r>
            <a:endParaRPr b="0" sz="2400"/>
          </a:p>
        </p:txBody>
      </p:sp>
      <p:sp>
        <p:nvSpPr>
          <p:cNvPr id="178" name="Google Shape;178;p28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</a:t>
            </a:r>
            <a:r>
              <a:rPr lang="en"/>
              <a:t>humanities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Classroom and pedagogical focus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and campus projects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Community engaged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Dissertation components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OERs </a:t>
            </a:r>
            <a:endParaRPr/>
          </a:p>
        </p:txBody>
      </p:sp>
      <p:cxnSp>
        <p:nvCxnSpPr>
          <p:cNvPr id="179" name="Google Shape;179;p28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300" y="776250"/>
            <a:ext cx="3591000" cy="35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>
            <p:ph type="title"/>
          </p:nvPr>
        </p:nvSpPr>
        <p:spPr>
          <a:xfrm>
            <a:off x="717125" y="1073086"/>
            <a:ext cx="35832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DS Community: </a:t>
            </a:r>
            <a:r>
              <a:rPr b="0" lang="en" sz="2400"/>
              <a:t>How</a:t>
            </a:r>
            <a:endParaRPr b="0" sz="2400"/>
          </a:p>
        </p:txBody>
      </p:sp>
      <p:sp>
        <p:nvSpPr>
          <p:cNvPr id="186" name="Google Shape;186;p29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Barriers? We’ve got ‘em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</a:t>
            </a:r>
            <a:r>
              <a:rPr lang="en"/>
              <a:t>unding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</a:t>
            </a:r>
            <a:r>
              <a:rPr lang="en"/>
              <a:t>pace (</a:t>
            </a:r>
            <a:r>
              <a:rPr lang="en"/>
              <a:t>virtual</a:t>
            </a:r>
            <a:r>
              <a:rPr lang="en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</a:t>
            </a:r>
            <a:r>
              <a:rPr lang="en"/>
              <a:t>abor and compensation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legitimacy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expertise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people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7" name="Google Shape;187;p29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7700" y="403850"/>
            <a:ext cx="4660850" cy="46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850975" y="1442747"/>
            <a:ext cx="68907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Fitting in SUNY Create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b="0" l="28591" r="0" t="0"/>
          <a:stretch/>
        </p:blipFill>
        <p:spPr>
          <a:xfrm flipH="1">
            <a:off x="326540" y="532650"/>
            <a:ext cx="4347000" cy="40782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199" name="Google Shape;199;p31"/>
          <p:cNvCxnSpPr/>
          <p:nvPr/>
        </p:nvCxnSpPr>
        <p:spPr>
          <a:xfrm>
            <a:off x="4433225" y="931658"/>
            <a:ext cx="39975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31"/>
          <p:cNvSpPr txBox="1"/>
          <p:nvPr>
            <p:ph type="title"/>
          </p:nvPr>
        </p:nvSpPr>
        <p:spPr>
          <a:xfrm>
            <a:off x="4507925" y="1150692"/>
            <a:ext cx="39228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space to learn in:</a:t>
            </a:r>
            <a:r>
              <a:rPr lang="en"/>
              <a:t> </a:t>
            </a:r>
            <a:r>
              <a:rPr b="0" lang="en"/>
              <a:t>the value of a ‘sandbox’</a:t>
            </a:r>
            <a:endParaRPr b="0"/>
          </a:p>
        </p:txBody>
      </p:sp>
      <p:sp>
        <p:nvSpPr>
          <p:cNvPr id="201" name="Google Shape;201;p31"/>
          <p:cNvSpPr txBox="1"/>
          <p:nvPr>
            <p:ph idx="1" type="subTitle"/>
          </p:nvPr>
        </p:nvSpPr>
        <p:spPr>
          <a:xfrm>
            <a:off x="4508736" y="3480442"/>
            <a:ext cx="39213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SUNY Create is a helpful platform for me. With access to it, I feel supported as I know whence to turn to when I need a new tool.”</a:t>
            </a:r>
            <a:endParaRPr/>
          </a:p>
        </p:txBody>
      </p:sp>
      <p:cxnSp>
        <p:nvCxnSpPr>
          <p:cNvPr id="202" name="Google Shape;202;p31"/>
          <p:cNvCxnSpPr/>
          <p:nvPr/>
        </p:nvCxnSpPr>
        <p:spPr>
          <a:xfrm>
            <a:off x="4433225" y="3211834"/>
            <a:ext cx="39975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31"/>
          <p:cNvSpPr txBox="1"/>
          <p:nvPr/>
        </p:nvSpPr>
        <p:spPr>
          <a:xfrm>
            <a:off x="1270325" y="4556675"/>
            <a:ext cx="575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me, CC BY 3.0 &lt;https://creativecommons.org/licenses/by/3.0&gt;, via Wikimedia Commons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b="0" l="19511" r="591" t="0"/>
          <a:stretch/>
        </p:blipFill>
        <p:spPr>
          <a:xfrm>
            <a:off x="4487688" y="532650"/>
            <a:ext cx="4344600" cy="40782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>
            <p:ph type="title"/>
          </p:nvPr>
        </p:nvSpPr>
        <p:spPr>
          <a:xfrm>
            <a:off x="691950" y="1807900"/>
            <a:ext cx="50946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the classroom: </a:t>
            </a:r>
            <a:r>
              <a:rPr b="0" lang="en" sz="2400"/>
              <a:t>Digital Storytelling made eas(ier)</a:t>
            </a:r>
            <a:endParaRPr b="0" sz="2400"/>
          </a:p>
        </p:txBody>
      </p:sp>
      <p:sp>
        <p:nvSpPr>
          <p:cNvPr id="210" name="Google Shape;210;p32"/>
          <p:cNvSpPr txBox="1"/>
          <p:nvPr>
            <p:ph idx="1" type="subTitle"/>
          </p:nvPr>
        </p:nvSpPr>
        <p:spPr>
          <a:xfrm>
            <a:off x="691950" y="3321775"/>
            <a:ext cx="38577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Everything is one place and there is campus support for class visits and troubleshooting</a:t>
            </a:r>
            <a:endParaRPr/>
          </a:p>
        </p:txBody>
      </p:sp>
      <p:cxnSp>
        <p:nvCxnSpPr>
          <p:cNvPr id="211" name="Google Shape;211;p32"/>
          <p:cNvCxnSpPr/>
          <p:nvPr/>
        </p:nvCxnSpPr>
        <p:spPr>
          <a:xfrm>
            <a:off x="691950" y="1681514"/>
            <a:ext cx="39975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2"/>
          <p:cNvCxnSpPr/>
          <p:nvPr/>
        </p:nvCxnSpPr>
        <p:spPr>
          <a:xfrm>
            <a:off x="691950" y="3053114"/>
            <a:ext cx="39975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717125" y="1073086"/>
            <a:ext cx="35832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Outreach: </a:t>
            </a:r>
            <a:r>
              <a:rPr b="0" lang="en" sz="2400"/>
              <a:t>Workshops</a:t>
            </a:r>
            <a:endParaRPr b="0" sz="2400"/>
          </a:p>
        </p:txBody>
      </p:sp>
      <p:sp>
        <p:nvSpPr>
          <p:cNvPr id="218" name="Google Shape;218;p33"/>
          <p:cNvSpPr txBox="1"/>
          <p:nvPr>
            <p:ph idx="1" type="subTitle"/>
          </p:nvPr>
        </p:nvSpPr>
        <p:spPr>
          <a:xfrm>
            <a:off x="767300" y="1582825"/>
            <a:ext cx="3996000" cy="8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</a:rPr>
              <a:t>Fall 2022: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workshop with Binghamton CLT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 “Introduction to SUNY Create” through the digital scholarship center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Storytelling session on SUNY Create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</a:rPr>
              <a:t>Spring 2023: </a:t>
            </a:r>
            <a:endParaRPr b="1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Wordpress with SUNY Create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Omeka S/Classic with SUNY Create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9" name="Google Shape;219;p33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0" name="Google Shape;2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0600" y="494875"/>
            <a:ext cx="4367250" cy="43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717125" y="1073075"/>
            <a:ext cx="45477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Outreach: </a:t>
            </a:r>
            <a:r>
              <a:rPr b="0" lang="en" sz="1900"/>
              <a:t>Class and consultations</a:t>
            </a:r>
            <a:endParaRPr b="0" sz="1900"/>
          </a:p>
        </p:txBody>
      </p:sp>
      <p:sp>
        <p:nvSpPr>
          <p:cNvPr id="226" name="Google Shape;226;p34"/>
          <p:cNvSpPr txBox="1"/>
          <p:nvPr>
            <p:ph idx="1" type="subTitle"/>
          </p:nvPr>
        </p:nvSpPr>
        <p:spPr>
          <a:xfrm>
            <a:off x="767300" y="1747425"/>
            <a:ext cx="39960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 people want to know?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Who owns my content?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do I keep my site once I leave?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What’s the difference </a:t>
            </a:r>
            <a:r>
              <a:rPr lang="en"/>
              <a:t>between</a:t>
            </a:r>
            <a:r>
              <a:rPr lang="en"/>
              <a:t> using wordpress.org and SUNY Create wordpress?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do I add students to my site?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do I stay organized?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Which tool is the best for my project?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 you </a:t>
            </a:r>
            <a:r>
              <a:rPr lang="en"/>
              <a:t>know</a:t>
            </a:r>
            <a:r>
              <a:rPr lang="en"/>
              <a:t> why XXX isn’t working?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34"/>
          <p:cNvCxnSpPr/>
          <p:nvPr/>
        </p:nvCxnSpPr>
        <p:spPr>
          <a:xfrm>
            <a:off x="763400" y="1582815"/>
            <a:ext cx="3591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775" y="1013775"/>
            <a:ext cx="3591000" cy="35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gitalScholarshipWorkshops_mainTemplate">
  <a:themeElements>
    <a:clrScheme name="Simple Light">
      <a:dk1>
        <a:srgbClr val="261C15"/>
      </a:dk1>
      <a:lt1>
        <a:srgbClr val="FFFFFF"/>
      </a:lt1>
      <a:dk2>
        <a:srgbClr val="E7E7E7"/>
      </a:dk2>
      <a:lt2>
        <a:srgbClr val="F0F0F0"/>
      </a:lt2>
      <a:accent1>
        <a:srgbClr val="6FBF4A"/>
      </a:accent1>
      <a:accent2>
        <a:srgbClr val="CCCCCC"/>
      </a:accent2>
      <a:accent3>
        <a:srgbClr val="005A43"/>
      </a:accent3>
      <a:accent4>
        <a:srgbClr val="C4E7B7"/>
      </a:accent4>
      <a:accent5>
        <a:srgbClr val="FFFFFF"/>
      </a:accent5>
      <a:accent6>
        <a:srgbClr val="FFFFFF"/>
      </a:accent6>
      <a:hlink>
        <a:srgbClr val="3A7C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