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Slab"/>
      <p:regular r:id="rId32"/>
      <p:bold r:id="rId33"/>
    </p:embeddedFon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Slab-bold.fntdata"/><Relationship Id="rId10" Type="http://schemas.openxmlformats.org/officeDocument/2006/relationships/slide" Target="slides/slide5.xml"/><Relationship Id="rId32" Type="http://schemas.openxmlformats.org/officeDocument/2006/relationships/font" Target="fonts/RobotoSlab-regular.fntdata"/><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6ce8769c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6ce8769c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14fbf345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14fbf345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6ce8769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6ce8769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14fbf345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14fbf345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14fbf345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14fbf345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5e9d84d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5e9d84d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5e9d84de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5e9d84de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45fd49a3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45fd49a3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6ce8769c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6ce8769c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2ad5980f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2ad5980f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3e10937d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3e10937d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14fbf345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14fbf345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14fbf34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14fbf34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 Mention the problems this </a:t>
            </a:r>
            <a:r>
              <a:rPr lang="en"/>
              <a:t>collection</a:t>
            </a:r>
            <a:r>
              <a:rPr lang="en"/>
              <a:t> caused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43e10937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43e10937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3a907087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3a907087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3a907087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03a907087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45fd49a31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45fd49a31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70cc73d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170cc73d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3a907087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3a907087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2ad5980f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2ad5980f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Kate</a:t>
            </a:r>
            <a:endParaRPr sz="8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3a907087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3a907087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Maggie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3a907087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3a907087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14fbf345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14fbf345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Maggie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447a5c7af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447a5c7af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447a5c7af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447a5c7af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randeis.edu/library/archives/about/policies/pdfs/photos-student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www.brandeis.edu/library/archives/collections/processing-manual.pdf" TargetMode="External"/><Relationship Id="rId4" Type="http://schemas.openxmlformats.org/officeDocument/2006/relationships/hyperlink" Target="https://www.brandeis.edu/library/archives/collections/processing-manual.pdf" TargetMode="External"/><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archivesforblacklives.files.wordpress.com/2019/10/ardr_final.pdf" TargetMode="External"/><Relationship Id="rId4" Type="http://schemas.openxmlformats.org/officeDocument/2006/relationships/hyperlink" Target="https://www2.archivists.org/groups/description-section/inclusive-description" TargetMode="External"/><Relationship Id="rId5" Type="http://schemas.openxmlformats.org/officeDocument/2006/relationships/hyperlink" Target="https://library.temple.edu/policies/scrc-statement-on-potentially-harmful-language-in-archival-description-and-cataloging" TargetMode="External"/><Relationship Id="rId6" Type="http://schemas.openxmlformats.org/officeDocument/2006/relationships/hyperlink" Target="https://www.showingupforracialjustice.org/white-supremacy-culture-characteristics.html" TargetMode="External"/><Relationship Id="rId7" Type="http://schemas.openxmlformats.org/officeDocument/2006/relationships/hyperlink" Target="http://gracenbrilmyer.com/dismantling_whiteSupremacy_archives_WHOLE.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elischolar.library.yale.edu/jcas/vol5/iss1/6" TargetMode="External"/><Relationship Id="rId4" Type="http://schemas.openxmlformats.org/officeDocument/2006/relationships/hyperlink" Target="https://muse.jhu.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2.archivists.org/statements/saa-core-values-statement-and-code-of-ethic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tinyurl.com/bdfmvr87" TargetMode="External"/><Relationship Id="rId4" Type="http://schemas.openxmlformats.org/officeDocument/2006/relationships/hyperlink" Target="mailto:kmcnally@brandeis.edu" TargetMode="External"/><Relationship Id="rId5" Type="http://schemas.openxmlformats.org/officeDocument/2006/relationships/hyperlink" Target="mailto:kmcnally@brandei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2.archivists.org/statements/saa-core-values-statement-and-code-of-eth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765900" y="1216950"/>
            <a:ext cx="5907900" cy="145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Processing Manual </a:t>
            </a:r>
            <a:endParaRPr/>
          </a:p>
          <a:p>
            <a:pPr indent="0" lvl="0" marL="0" rtl="0" algn="ctr">
              <a:spcBef>
                <a:spcPts val="0"/>
              </a:spcBef>
              <a:spcAft>
                <a:spcPts val="0"/>
              </a:spcAft>
              <a:buNone/>
            </a:pPr>
            <a:r>
              <a:rPr lang="en"/>
              <a:t>as a Tool for Diversity, Equity, and Inclusion</a:t>
            </a:r>
            <a:endParaRPr/>
          </a:p>
        </p:txBody>
      </p:sp>
      <p:sp>
        <p:nvSpPr>
          <p:cNvPr id="64" name="Google Shape;64;p13"/>
          <p:cNvSpPr txBox="1"/>
          <p:nvPr>
            <p:ph idx="1" type="subTitle"/>
          </p:nvPr>
        </p:nvSpPr>
        <p:spPr>
          <a:xfrm>
            <a:off x="1668000" y="2947050"/>
            <a:ext cx="5808000" cy="1530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SAA’s ARCHIVES*RECORDS Conference 2022</a:t>
            </a:r>
            <a:endParaRPr/>
          </a:p>
          <a:p>
            <a:pPr indent="0" lvl="0" marL="0" rtl="0" algn="ctr">
              <a:spcBef>
                <a:spcPts val="0"/>
              </a:spcBef>
              <a:spcAft>
                <a:spcPts val="0"/>
              </a:spcAft>
              <a:buNone/>
            </a:pPr>
            <a:r>
              <a:rPr lang="en"/>
              <a:t>August 27, 2022</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Kate McNally &amp; Maggie McNeely</a:t>
            </a:r>
            <a:endParaRPr/>
          </a:p>
          <a:p>
            <a:pPr indent="0" lvl="0" marL="914400" rtl="0" algn="l">
              <a:spcBef>
                <a:spcPts val="0"/>
              </a:spcBef>
              <a:spcAft>
                <a:spcPts val="0"/>
              </a:spcAft>
              <a:buNone/>
            </a:pPr>
            <a:r>
              <a:rPr i="1" lang="en"/>
              <a:t>(she/her)		</a:t>
            </a:r>
            <a:r>
              <a:rPr i="1" lang="en"/>
              <a:t>( she/they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rotWithShape="1">
          <a:blip r:embed="rId3">
            <a:alphaModFix/>
          </a:blip>
          <a:srcRect b="0" l="0" r="17239" t="0"/>
          <a:stretch/>
        </p:blipFill>
        <p:spPr>
          <a:xfrm>
            <a:off x="186350" y="298175"/>
            <a:ext cx="8746449" cy="4547150"/>
          </a:xfrm>
          <a:prstGeom prst="rect">
            <a:avLst/>
          </a:prstGeom>
          <a:noFill/>
          <a:ln>
            <a:noFill/>
          </a:ln>
        </p:spPr>
      </p:pic>
      <p:sp>
        <p:nvSpPr>
          <p:cNvPr id="118" name="Google Shape;118;p22"/>
          <p:cNvSpPr txBox="1"/>
          <p:nvPr/>
        </p:nvSpPr>
        <p:spPr>
          <a:xfrm>
            <a:off x="3720925" y="124225"/>
            <a:ext cx="1677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accent5"/>
                </a:solidFill>
                <a:highlight>
                  <a:schemeClr val="dk2"/>
                </a:highlight>
                <a:latin typeface="Roboto Slab"/>
                <a:ea typeface="Roboto Slab"/>
                <a:cs typeface="Roboto Slab"/>
                <a:sym typeface="Roboto Slab"/>
              </a:rPr>
              <a:t>Processing Worksheet</a:t>
            </a:r>
            <a:endParaRPr sz="2000">
              <a:solidFill>
                <a:schemeClr val="accent5"/>
              </a:solidFill>
              <a:highlight>
                <a:schemeClr val="dk2"/>
              </a:highlight>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87900" y="68125"/>
            <a:ext cx="8368200" cy="115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000">
                <a:solidFill>
                  <a:schemeClr val="accent5"/>
                </a:solidFill>
              </a:rPr>
              <a:t>Goal 2:</a:t>
            </a:r>
            <a:endParaRPr sz="2000">
              <a:solidFill>
                <a:schemeClr val="accent5"/>
              </a:solidFill>
            </a:endParaRPr>
          </a:p>
          <a:p>
            <a:pPr indent="0" lvl="0" marL="0" rtl="0" algn="ctr">
              <a:spcBef>
                <a:spcPts val="0"/>
              </a:spcBef>
              <a:spcAft>
                <a:spcPts val="0"/>
              </a:spcAft>
              <a:buSzPts val="990"/>
              <a:buNone/>
            </a:pPr>
            <a:r>
              <a:rPr lang="en" sz="2000">
                <a:solidFill>
                  <a:schemeClr val="accent5"/>
                </a:solidFill>
              </a:rPr>
              <a:t>Increase Transparency Around Archival Practice </a:t>
            </a:r>
            <a:endParaRPr sz="2000">
              <a:solidFill>
                <a:schemeClr val="accent5"/>
              </a:solidFill>
            </a:endParaRPr>
          </a:p>
          <a:p>
            <a:pPr indent="0" lvl="0" marL="0" rtl="0" algn="ctr">
              <a:spcBef>
                <a:spcPts val="0"/>
              </a:spcBef>
              <a:spcAft>
                <a:spcPts val="0"/>
              </a:spcAft>
              <a:buSzPts val="990"/>
              <a:buNone/>
            </a:pPr>
            <a:r>
              <a:rPr lang="en" sz="2000">
                <a:solidFill>
                  <a:schemeClr val="accent5"/>
                </a:solidFill>
              </a:rPr>
              <a:t>and Decision-Making</a:t>
            </a:r>
            <a:endParaRPr sz="2000">
              <a:solidFill>
                <a:schemeClr val="accent5"/>
              </a:solidFill>
            </a:endParaRPr>
          </a:p>
        </p:txBody>
      </p:sp>
      <p:sp>
        <p:nvSpPr>
          <p:cNvPr id="124" name="Google Shape;124;p23"/>
          <p:cNvSpPr txBox="1"/>
          <p:nvPr>
            <p:ph idx="1" type="body"/>
          </p:nvPr>
        </p:nvSpPr>
        <p:spPr>
          <a:xfrm>
            <a:off x="193950" y="1498700"/>
            <a:ext cx="8756100" cy="32721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None/>
            </a:pPr>
            <a:r>
              <a:rPr lang="en">
                <a:latin typeface="Roboto Slab"/>
                <a:ea typeface="Roboto Slab"/>
                <a:cs typeface="Roboto Slab"/>
                <a:sym typeface="Roboto Slab"/>
              </a:rPr>
              <a:t>“The [archival] profession preaches the merits of accountability through good records to any who will listen..how accountable are archivists willing to be through keeping good records about themselves about what they do and making these records readily available?”</a:t>
            </a:r>
            <a:endParaRPr>
              <a:latin typeface="Roboto Slab"/>
              <a:ea typeface="Roboto Slab"/>
              <a:cs typeface="Roboto Slab"/>
              <a:sym typeface="Roboto Slab"/>
            </a:endParaRPr>
          </a:p>
          <a:p>
            <a:pPr indent="0" lvl="0" marL="0" rtl="0" algn="ctr">
              <a:lnSpc>
                <a:spcPct val="150000"/>
              </a:lnSpc>
              <a:spcBef>
                <a:spcPts val="0"/>
              </a:spcBef>
              <a:spcAft>
                <a:spcPts val="0"/>
              </a:spcAft>
              <a:buNone/>
            </a:pPr>
            <a:r>
              <a:rPr lang="en">
                <a:latin typeface="Roboto Slab"/>
                <a:ea typeface="Roboto Slab"/>
                <a:cs typeface="Roboto Slab"/>
                <a:sym typeface="Roboto Slab"/>
              </a:rPr>
              <a:t> </a:t>
            </a:r>
            <a:endParaRPr>
              <a:latin typeface="Roboto Slab"/>
              <a:ea typeface="Roboto Slab"/>
              <a:cs typeface="Roboto Slab"/>
              <a:sym typeface="Roboto Slab"/>
            </a:endParaRPr>
          </a:p>
          <a:p>
            <a:pPr indent="0" lvl="0" marL="0" rtl="0" algn="ctr">
              <a:lnSpc>
                <a:spcPct val="150000"/>
              </a:lnSpc>
              <a:spcBef>
                <a:spcPts val="0"/>
              </a:spcBef>
              <a:spcAft>
                <a:spcPts val="0"/>
              </a:spcAft>
              <a:buNone/>
            </a:pPr>
            <a:r>
              <a:rPr lang="en" sz="1600">
                <a:latin typeface="Roboto Slab"/>
                <a:ea typeface="Roboto Slab"/>
                <a:cs typeface="Roboto Slab"/>
                <a:sym typeface="Roboto Slab"/>
              </a:rPr>
              <a:t>(Terry Cook in Jennifer Douglas, “Toward More Honest Description</a:t>
            </a:r>
            <a:r>
              <a:rPr i="1" lang="en" sz="1600">
                <a:latin typeface="Roboto Slab"/>
                <a:ea typeface="Roboto Slab"/>
                <a:cs typeface="Roboto Slab"/>
                <a:sym typeface="Roboto Slab"/>
              </a:rPr>
              <a:t>,” The American Archivist</a:t>
            </a:r>
            <a:r>
              <a:rPr lang="en" sz="1600">
                <a:latin typeface="Roboto Slab"/>
                <a:ea typeface="Roboto Slab"/>
                <a:cs typeface="Roboto Slab"/>
                <a:sym typeface="Roboto Slab"/>
              </a:rPr>
              <a:t>, 2016)</a:t>
            </a:r>
            <a:endParaRPr sz="1600">
              <a:solidFill>
                <a:srgbClr val="FFFFFF"/>
              </a:solidFill>
              <a:latin typeface="Roboto Slab"/>
              <a:ea typeface="Roboto Slab"/>
              <a:cs typeface="Roboto Slab"/>
              <a:sym typeface="Roboto Slab"/>
            </a:endParaRPr>
          </a:p>
          <a:p>
            <a:pPr indent="0" lvl="0" marL="0" rtl="0" algn="l">
              <a:lnSpc>
                <a:spcPct val="200000"/>
              </a:lnSpc>
              <a:spcBef>
                <a:spcPts val="0"/>
              </a:spcBef>
              <a:spcAft>
                <a:spcPts val="0"/>
              </a:spcAft>
              <a:buNone/>
            </a:pPr>
            <a:r>
              <a:t/>
            </a:r>
            <a:endParaRPr sz="1100">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87900" y="55647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000000"/>
              </a:buClr>
              <a:buSzPct val="41250"/>
              <a:buFont typeface="Arial"/>
              <a:buNone/>
            </a:pPr>
            <a:r>
              <a:rPr lang="en" sz="2400">
                <a:solidFill>
                  <a:schemeClr val="accent5"/>
                </a:solidFill>
              </a:rPr>
              <a:t>Goal 2:</a:t>
            </a:r>
            <a:endParaRPr sz="2400">
              <a:solidFill>
                <a:schemeClr val="accent5"/>
              </a:solidFill>
            </a:endParaRPr>
          </a:p>
          <a:p>
            <a:pPr indent="0" lvl="0" marL="0" rtl="0" algn="ctr">
              <a:spcBef>
                <a:spcPts val="0"/>
              </a:spcBef>
              <a:spcAft>
                <a:spcPts val="0"/>
              </a:spcAft>
              <a:buClr>
                <a:srgbClr val="000000"/>
              </a:buClr>
              <a:buSzPct val="41250"/>
              <a:buFont typeface="Arial"/>
              <a:buNone/>
            </a:pPr>
            <a:r>
              <a:rPr lang="en" sz="2400">
                <a:solidFill>
                  <a:schemeClr val="accent5"/>
                </a:solidFill>
              </a:rPr>
              <a:t>Increase Transparency Around Archival Practice </a:t>
            </a:r>
            <a:endParaRPr sz="2400">
              <a:solidFill>
                <a:schemeClr val="accent5"/>
              </a:solidFill>
            </a:endParaRPr>
          </a:p>
          <a:p>
            <a:pPr indent="0" lvl="0" marL="0" rtl="0" algn="ctr">
              <a:spcBef>
                <a:spcPts val="0"/>
              </a:spcBef>
              <a:spcAft>
                <a:spcPts val="0"/>
              </a:spcAft>
              <a:buClr>
                <a:srgbClr val="000000"/>
              </a:buClr>
              <a:buSzPct val="41250"/>
              <a:buFont typeface="Arial"/>
              <a:buNone/>
            </a:pPr>
            <a:r>
              <a:rPr lang="en" sz="2400">
                <a:solidFill>
                  <a:schemeClr val="accent5"/>
                </a:solidFill>
              </a:rPr>
              <a:t>and Decision-Making</a:t>
            </a:r>
            <a:endParaRPr/>
          </a:p>
        </p:txBody>
      </p:sp>
      <p:sp>
        <p:nvSpPr>
          <p:cNvPr id="130" name="Google Shape;130;p24"/>
          <p:cNvSpPr txBox="1"/>
          <p:nvPr>
            <p:ph idx="1" type="body"/>
          </p:nvPr>
        </p:nvSpPr>
        <p:spPr>
          <a:xfrm>
            <a:off x="387900" y="1242575"/>
            <a:ext cx="8368200" cy="39012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Roboto Slab"/>
              <a:buChar char="●"/>
            </a:pPr>
            <a:r>
              <a:rPr lang="en">
                <a:latin typeface="Roboto Slab"/>
                <a:ea typeface="Roboto Slab"/>
                <a:cs typeface="Roboto Slab"/>
                <a:sym typeface="Roboto Slab"/>
              </a:rPr>
              <a:t>DACS 7.1.8 recommends use of the Processing Information Note, but Brandeis had previously not required its use in finding aids.</a:t>
            </a:r>
            <a:endParaRPr>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b="1">
              <a:latin typeface="Roboto Slab"/>
              <a:ea typeface="Roboto Slab"/>
              <a:cs typeface="Roboto Slab"/>
              <a:sym typeface="Roboto Slab"/>
            </a:endParaRPr>
          </a:p>
          <a:p>
            <a:pPr indent="-342900" lvl="0" marL="457200" rtl="0" algn="l">
              <a:lnSpc>
                <a:spcPct val="115000"/>
              </a:lnSpc>
              <a:spcBef>
                <a:spcPts val="0"/>
              </a:spcBef>
              <a:spcAft>
                <a:spcPts val="0"/>
              </a:spcAft>
              <a:buSzPts val="1800"/>
              <a:buFont typeface="Roboto Slab"/>
              <a:buChar char="●"/>
            </a:pPr>
            <a:r>
              <a:rPr lang="en">
                <a:latin typeface="Roboto Slab"/>
                <a:ea typeface="Roboto Slab"/>
                <a:cs typeface="Roboto Slab"/>
                <a:sym typeface="Roboto Slab"/>
              </a:rPr>
              <a:t>Our manual now requires use of the Processing Information Note to record the following:</a:t>
            </a:r>
            <a:endParaRPr>
              <a:latin typeface="Roboto Slab"/>
              <a:ea typeface="Roboto Slab"/>
              <a:cs typeface="Roboto Slab"/>
              <a:sym typeface="Roboto Slab"/>
            </a:endParaRPr>
          </a:p>
          <a:p>
            <a:pPr indent="-342900" lvl="1" marL="914400" rtl="0" algn="l">
              <a:lnSpc>
                <a:spcPct val="115000"/>
              </a:lnSpc>
              <a:spcBef>
                <a:spcPts val="0"/>
              </a:spcBef>
              <a:spcAft>
                <a:spcPts val="0"/>
              </a:spcAft>
              <a:buSzPts val="1800"/>
              <a:buFont typeface="Roboto Slab"/>
              <a:buChar char="○"/>
            </a:pPr>
            <a:r>
              <a:rPr lang="en" sz="1800">
                <a:latin typeface="Roboto Slab"/>
                <a:ea typeface="Roboto Slab"/>
                <a:cs typeface="Roboto Slab"/>
                <a:sym typeface="Roboto Slab"/>
              </a:rPr>
              <a:t>Previous processing work </a:t>
            </a:r>
            <a:endParaRPr sz="1800">
              <a:latin typeface="Roboto Slab"/>
              <a:ea typeface="Roboto Slab"/>
              <a:cs typeface="Roboto Slab"/>
              <a:sym typeface="Roboto Slab"/>
            </a:endParaRPr>
          </a:p>
          <a:p>
            <a:pPr indent="-342900" lvl="1" marL="914400" rtl="0" algn="l">
              <a:lnSpc>
                <a:spcPct val="115000"/>
              </a:lnSpc>
              <a:spcBef>
                <a:spcPts val="0"/>
              </a:spcBef>
              <a:spcAft>
                <a:spcPts val="0"/>
              </a:spcAft>
              <a:buSzPts val="1800"/>
              <a:buFont typeface="Roboto Slab"/>
              <a:buChar char="○"/>
            </a:pPr>
            <a:r>
              <a:rPr lang="en" sz="1800">
                <a:latin typeface="Roboto Slab"/>
                <a:ea typeface="Roboto Slab"/>
                <a:cs typeface="Roboto Slab"/>
                <a:sym typeface="Roboto Slab"/>
              </a:rPr>
              <a:t>Changes to the physical arrangement</a:t>
            </a:r>
            <a:endParaRPr sz="1800">
              <a:latin typeface="Roboto Slab"/>
              <a:ea typeface="Roboto Slab"/>
              <a:cs typeface="Roboto Slab"/>
              <a:sym typeface="Roboto Slab"/>
            </a:endParaRPr>
          </a:p>
          <a:p>
            <a:pPr indent="-342900" lvl="1" marL="914400" rtl="0" algn="l">
              <a:lnSpc>
                <a:spcPct val="115000"/>
              </a:lnSpc>
              <a:spcBef>
                <a:spcPts val="0"/>
              </a:spcBef>
              <a:spcAft>
                <a:spcPts val="0"/>
              </a:spcAft>
              <a:buSzPts val="1800"/>
              <a:buFont typeface="Roboto Slab"/>
              <a:buChar char="○"/>
            </a:pPr>
            <a:r>
              <a:rPr lang="en" sz="1800">
                <a:latin typeface="Roboto Slab"/>
                <a:ea typeface="Roboto Slab"/>
                <a:cs typeface="Roboto Slab"/>
                <a:sym typeface="Roboto Slab"/>
              </a:rPr>
              <a:t>Restrictions work performed</a:t>
            </a:r>
            <a:endParaRPr sz="1800">
              <a:latin typeface="Roboto Slab"/>
              <a:ea typeface="Roboto Slab"/>
              <a:cs typeface="Roboto Slab"/>
              <a:sym typeface="Roboto Slab"/>
            </a:endParaRPr>
          </a:p>
          <a:p>
            <a:pPr indent="-342900" lvl="1" marL="914400" rtl="0" algn="l">
              <a:lnSpc>
                <a:spcPct val="115000"/>
              </a:lnSpc>
              <a:spcBef>
                <a:spcPts val="0"/>
              </a:spcBef>
              <a:spcAft>
                <a:spcPts val="0"/>
              </a:spcAft>
              <a:buSzPts val="1800"/>
              <a:buFont typeface="Roboto Slab"/>
              <a:buChar char="○"/>
            </a:pPr>
            <a:r>
              <a:rPr lang="en" sz="1800">
                <a:latin typeface="Roboto Slab"/>
                <a:ea typeface="Roboto Slab"/>
                <a:cs typeface="Roboto Slab"/>
                <a:sym typeface="Roboto Slab"/>
              </a:rPr>
              <a:t>Research into complex provenance</a:t>
            </a:r>
            <a:endParaRPr sz="1800">
              <a:latin typeface="Roboto Slab"/>
              <a:ea typeface="Roboto Slab"/>
              <a:cs typeface="Roboto Slab"/>
              <a:sym typeface="Roboto Slab"/>
            </a:endParaRPr>
          </a:p>
          <a:p>
            <a:pPr indent="-342900" lvl="1" marL="914400" rtl="0" algn="l">
              <a:lnSpc>
                <a:spcPct val="115000"/>
              </a:lnSpc>
              <a:spcBef>
                <a:spcPts val="0"/>
              </a:spcBef>
              <a:spcAft>
                <a:spcPts val="0"/>
              </a:spcAft>
              <a:buSzPts val="1800"/>
              <a:buFont typeface="Roboto Slab"/>
              <a:buChar char="○"/>
            </a:pPr>
            <a:r>
              <a:rPr lang="en" sz="1800">
                <a:latin typeface="Roboto Slab"/>
                <a:ea typeface="Roboto Slab"/>
                <a:cs typeface="Roboto Slab"/>
                <a:sym typeface="Roboto Slab"/>
              </a:rPr>
              <a:t>Appraisal actions taken</a:t>
            </a:r>
            <a:endParaRPr sz="1800">
              <a:latin typeface="Roboto Slab"/>
              <a:ea typeface="Roboto Slab"/>
              <a:cs typeface="Roboto Slab"/>
              <a:sym typeface="Roboto Slab"/>
            </a:endParaRPr>
          </a:p>
          <a:p>
            <a:pPr indent="-342900" lvl="1" marL="914400" rtl="0" algn="l">
              <a:lnSpc>
                <a:spcPct val="115000"/>
              </a:lnSpc>
              <a:spcBef>
                <a:spcPts val="0"/>
              </a:spcBef>
              <a:spcAft>
                <a:spcPts val="0"/>
              </a:spcAft>
              <a:buSzPts val="1800"/>
              <a:buFont typeface="Roboto Slab"/>
              <a:buChar char="○"/>
            </a:pPr>
            <a:r>
              <a:rPr lang="en" sz="1800">
                <a:latin typeface="Roboto Slab"/>
                <a:ea typeface="Roboto Slab"/>
                <a:cs typeface="Roboto Slab"/>
                <a:sym typeface="Roboto Slab"/>
              </a:rPr>
              <a:t>The presence of devised vs. existing titles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87900" y="29650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400">
                <a:solidFill>
                  <a:schemeClr val="accent5"/>
                </a:solidFill>
              </a:rPr>
              <a:t>Goal 3:</a:t>
            </a:r>
            <a:endParaRPr sz="2400">
              <a:solidFill>
                <a:schemeClr val="accent5"/>
              </a:solidFill>
            </a:endParaRPr>
          </a:p>
          <a:p>
            <a:pPr indent="0" lvl="0" marL="0" rtl="0" algn="ctr">
              <a:spcBef>
                <a:spcPts val="0"/>
              </a:spcBef>
              <a:spcAft>
                <a:spcPts val="0"/>
              </a:spcAft>
              <a:buSzPts val="990"/>
              <a:buNone/>
            </a:pPr>
            <a:r>
              <a:rPr lang="en" sz="2400">
                <a:solidFill>
                  <a:schemeClr val="accent5"/>
                </a:solidFill>
              </a:rPr>
              <a:t>Provide Accurate Description While Mitigating Harm</a:t>
            </a:r>
            <a:endParaRPr sz="2400">
              <a:solidFill>
                <a:schemeClr val="accent5"/>
              </a:solidFill>
            </a:endParaRPr>
          </a:p>
        </p:txBody>
      </p:sp>
      <p:sp>
        <p:nvSpPr>
          <p:cNvPr id="136" name="Google Shape;136;p25"/>
          <p:cNvSpPr txBox="1"/>
          <p:nvPr>
            <p:ph idx="1" type="body"/>
          </p:nvPr>
        </p:nvSpPr>
        <p:spPr>
          <a:xfrm>
            <a:off x="387900" y="1267250"/>
            <a:ext cx="8368200" cy="3876300"/>
          </a:xfrm>
          <a:prstGeom prst="rect">
            <a:avLst/>
          </a:prstGeom>
        </p:spPr>
        <p:txBody>
          <a:bodyPr anchorCtr="0" anchor="t" bIns="91425" lIns="91425" spcFirstLastPara="1" rIns="91425" wrap="square" tIns="91425">
            <a:noAutofit/>
          </a:bodyPr>
          <a:lstStyle/>
          <a:p>
            <a:pPr indent="-344167" lvl="0" marL="457200" rtl="0" algn="l">
              <a:lnSpc>
                <a:spcPct val="115000"/>
              </a:lnSpc>
              <a:spcBef>
                <a:spcPts val="0"/>
              </a:spcBef>
              <a:spcAft>
                <a:spcPts val="0"/>
              </a:spcAft>
              <a:buSzPts val="1820"/>
              <a:buFont typeface="Roboto Slab"/>
              <a:buChar char="●"/>
            </a:pPr>
            <a:r>
              <a:rPr lang="en" sz="1819">
                <a:latin typeface="Roboto Slab"/>
                <a:ea typeface="Roboto Slab"/>
                <a:cs typeface="Roboto Slab"/>
                <a:sym typeface="Roboto Slab"/>
              </a:rPr>
              <a:t>Increase our</a:t>
            </a:r>
            <a:r>
              <a:rPr lang="en" sz="1819">
                <a:latin typeface="Roboto Slab"/>
                <a:ea typeface="Roboto Slab"/>
                <a:cs typeface="Roboto Slab"/>
                <a:sym typeface="Roboto Slab"/>
              </a:rPr>
              <a:t> use of descriptive notes (including the Processing Information Note and Custodial History Note)</a:t>
            </a:r>
            <a:endParaRPr sz="1819">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sz="1819">
              <a:latin typeface="Roboto Slab"/>
              <a:ea typeface="Roboto Slab"/>
              <a:cs typeface="Roboto Slab"/>
              <a:sym typeface="Roboto Slab"/>
            </a:endParaRPr>
          </a:p>
          <a:p>
            <a:pPr indent="-344167" lvl="0" marL="457200" rtl="0" algn="l">
              <a:lnSpc>
                <a:spcPct val="115000"/>
              </a:lnSpc>
              <a:spcBef>
                <a:spcPts val="0"/>
              </a:spcBef>
              <a:spcAft>
                <a:spcPts val="0"/>
              </a:spcAft>
              <a:buSzPts val="1820"/>
              <a:buFont typeface="Roboto Slab"/>
              <a:buChar char="●"/>
            </a:pPr>
            <a:r>
              <a:rPr lang="en" sz="1819">
                <a:latin typeface="Roboto Slab"/>
                <a:ea typeface="Roboto Slab"/>
                <a:cs typeface="Roboto Slab"/>
                <a:sym typeface="Roboto Slab"/>
              </a:rPr>
              <a:t>Focus on the language, voice, and style of description as described in the </a:t>
            </a:r>
            <a:r>
              <a:rPr i="1" lang="en" sz="1819">
                <a:latin typeface="Roboto Slab"/>
                <a:ea typeface="Roboto Slab"/>
                <a:cs typeface="Roboto Slab"/>
                <a:sym typeface="Roboto Slab"/>
              </a:rPr>
              <a:t>Archives for Black Lives in Philadelphia: Anti-Racist Description Resources</a:t>
            </a:r>
            <a:endParaRPr i="1" sz="1819">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i="1" sz="1819">
              <a:latin typeface="Roboto Slab"/>
              <a:ea typeface="Roboto Slab"/>
              <a:cs typeface="Roboto Slab"/>
              <a:sym typeface="Roboto Slab"/>
            </a:endParaRPr>
          </a:p>
          <a:p>
            <a:pPr indent="-344167" lvl="0" marL="457200" rtl="0" algn="l">
              <a:lnSpc>
                <a:spcPct val="115000"/>
              </a:lnSpc>
              <a:spcBef>
                <a:spcPts val="0"/>
              </a:spcBef>
              <a:spcAft>
                <a:spcPts val="0"/>
              </a:spcAft>
              <a:buSzPts val="1820"/>
              <a:buFont typeface="Roboto Slab"/>
              <a:buChar char="●"/>
            </a:pPr>
            <a:r>
              <a:rPr lang="en" sz="1819">
                <a:latin typeface="Roboto Slab"/>
                <a:ea typeface="Roboto Slab"/>
                <a:cs typeface="Roboto Slab"/>
                <a:sym typeface="Roboto Slab"/>
              </a:rPr>
              <a:t>Prioritize honesty over neutrality in language</a:t>
            </a:r>
            <a:endParaRPr sz="1819">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sz="1819">
              <a:latin typeface="Roboto Slab"/>
              <a:ea typeface="Roboto Slab"/>
              <a:cs typeface="Roboto Slab"/>
              <a:sym typeface="Roboto Slab"/>
            </a:endParaRPr>
          </a:p>
          <a:p>
            <a:pPr indent="-344167" lvl="0" marL="457200" rtl="0" algn="l">
              <a:lnSpc>
                <a:spcPct val="115000"/>
              </a:lnSpc>
              <a:spcBef>
                <a:spcPts val="0"/>
              </a:spcBef>
              <a:spcAft>
                <a:spcPts val="0"/>
              </a:spcAft>
              <a:buSzPts val="1820"/>
              <a:buFont typeface="Roboto Slab"/>
              <a:buChar char="●"/>
            </a:pPr>
            <a:r>
              <a:rPr lang="en" sz="1819">
                <a:latin typeface="Roboto Slab"/>
                <a:ea typeface="Roboto Slab"/>
                <a:cs typeface="Roboto Slab"/>
                <a:sym typeface="Roboto Slab"/>
              </a:rPr>
              <a:t>Have care in how we describe people and the records of people’s lives, seek out community-based sources of information</a:t>
            </a:r>
            <a:endParaRPr sz="1900">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87900" y="3586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400">
                <a:solidFill>
                  <a:schemeClr val="accent5"/>
                </a:solidFill>
              </a:rPr>
              <a:t>Goal 4:</a:t>
            </a:r>
            <a:endParaRPr sz="2400">
              <a:solidFill>
                <a:schemeClr val="accent5"/>
              </a:solidFill>
            </a:endParaRPr>
          </a:p>
          <a:p>
            <a:pPr indent="0" lvl="0" marL="0" rtl="0" algn="ctr">
              <a:spcBef>
                <a:spcPts val="0"/>
              </a:spcBef>
              <a:spcAft>
                <a:spcPts val="0"/>
              </a:spcAft>
              <a:buSzPts val="990"/>
              <a:buNone/>
            </a:pPr>
            <a:r>
              <a:rPr lang="en" sz="2400">
                <a:solidFill>
                  <a:schemeClr val="accent5"/>
                </a:solidFill>
              </a:rPr>
              <a:t> Responsibly Maintain Privacy and Confidentiality</a:t>
            </a:r>
            <a:endParaRPr sz="2400">
              <a:solidFill>
                <a:schemeClr val="accent5"/>
              </a:solidFill>
            </a:endParaRPr>
          </a:p>
        </p:txBody>
      </p:sp>
      <p:sp>
        <p:nvSpPr>
          <p:cNvPr id="142" name="Google Shape;142;p26"/>
          <p:cNvSpPr txBox="1"/>
          <p:nvPr>
            <p:ph idx="1" type="body"/>
          </p:nvPr>
        </p:nvSpPr>
        <p:spPr>
          <a:xfrm>
            <a:off x="387900" y="1416300"/>
            <a:ext cx="8368200" cy="3727200"/>
          </a:xfrm>
          <a:prstGeom prst="rect">
            <a:avLst/>
          </a:prstGeom>
        </p:spPr>
        <p:txBody>
          <a:bodyPr anchorCtr="0" anchor="t" bIns="91425" lIns="91425" spcFirstLastPara="1" rIns="91425" wrap="square" tIns="91425">
            <a:normAutofit fontScale="77500" lnSpcReduction="10000"/>
          </a:bodyPr>
          <a:lstStyle/>
          <a:p>
            <a:pPr indent="-330732" lvl="0" marL="457200" rtl="0" algn="l">
              <a:spcBef>
                <a:spcPts val="0"/>
              </a:spcBef>
              <a:spcAft>
                <a:spcPts val="0"/>
              </a:spcAft>
              <a:buClr>
                <a:srgbClr val="FFFFFF"/>
              </a:buClr>
              <a:buSzPct val="100000"/>
              <a:buFont typeface="Roboto Slab"/>
              <a:buChar char="●"/>
            </a:pPr>
            <a:r>
              <a:rPr lang="en" sz="2075">
                <a:solidFill>
                  <a:srgbClr val="FFFFFF"/>
                </a:solidFill>
                <a:latin typeface="Roboto Slab"/>
                <a:ea typeface="Roboto Slab"/>
                <a:cs typeface="Roboto Slab"/>
                <a:sym typeface="Roboto Slab"/>
              </a:rPr>
              <a:t>Privacy, consent and protection of the identities and strategies of activists represented in archival collections</a:t>
            </a:r>
            <a:endParaRPr sz="3075">
              <a:solidFill>
                <a:srgbClr val="FFFFFF"/>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2100">
              <a:latin typeface="Roboto Slab"/>
              <a:ea typeface="Roboto Slab"/>
              <a:cs typeface="Roboto Slab"/>
              <a:sym typeface="Roboto Slab"/>
            </a:endParaRPr>
          </a:p>
          <a:p>
            <a:pPr indent="-331946" lvl="0" marL="457200" rtl="0" algn="l">
              <a:lnSpc>
                <a:spcPct val="115000"/>
              </a:lnSpc>
              <a:spcBef>
                <a:spcPts val="1000"/>
              </a:spcBef>
              <a:spcAft>
                <a:spcPts val="0"/>
              </a:spcAft>
              <a:buSzPct val="100000"/>
              <a:buFont typeface="Roboto Slab"/>
              <a:buChar char="●"/>
            </a:pPr>
            <a:r>
              <a:rPr lang="en" sz="2100">
                <a:latin typeface="Roboto Slab"/>
                <a:ea typeface="Roboto Slab"/>
                <a:cs typeface="Roboto Slab"/>
                <a:sym typeface="Roboto Slab"/>
              </a:rPr>
              <a:t>Protection</a:t>
            </a:r>
            <a:r>
              <a:rPr lang="en" sz="2100">
                <a:latin typeface="Roboto Slab"/>
                <a:ea typeface="Roboto Slab"/>
                <a:cs typeface="Roboto Slab"/>
                <a:sym typeface="Roboto Slab"/>
              </a:rPr>
              <a:t> of student’s identities and political freedom in University Archives</a:t>
            </a:r>
            <a:endParaRPr sz="2100">
              <a:latin typeface="Roboto Slab"/>
              <a:ea typeface="Roboto Slab"/>
              <a:cs typeface="Roboto Slab"/>
              <a:sym typeface="Roboto Slab"/>
            </a:endParaRPr>
          </a:p>
          <a:p>
            <a:pPr indent="0" lvl="0" marL="457200" rtl="0" algn="l">
              <a:lnSpc>
                <a:spcPct val="115000"/>
              </a:lnSpc>
              <a:spcBef>
                <a:spcPts val="1000"/>
              </a:spcBef>
              <a:spcAft>
                <a:spcPts val="0"/>
              </a:spcAft>
              <a:buNone/>
            </a:pPr>
            <a:r>
              <a:t/>
            </a:r>
            <a:endParaRPr sz="2100">
              <a:latin typeface="Roboto Slab"/>
              <a:ea typeface="Roboto Slab"/>
              <a:cs typeface="Roboto Slab"/>
              <a:sym typeface="Roboto Slab"/>
            </a:endParaRPr>
          </a:p>
          <a:p>
            <a:pPr indent="-331946" lvl="1" marL="914400" rtl="0" algn="l">
              <a:lnSpc>
                <a:spcPct val="200000"/>
              </a:lnSpc>
              <a:spcBef>
                <a:spcPts val="0"/>
              </a:spcBef>
              <a:spcAft>
                <a:spcPts val="0"/>
              </a:spcAft>
              <a:buSzPct val="100000"/>
              <a:buFont typeface="Roboto Slab"/>
              <a:buChar char="○"/>
            </a:pPr>
            <a:r>
              <a:rPr lang="en" sz="2100">
                <a:latin typeface="Roboto Slab"/>
                <a:ea typeface="Roboto Slab"/>
                <a:cs typeface="Roboto Slab"/>
                <a:sym typeface="Roboto Slab"/>
              </a:rPr>
              <a:t>Named individuals have named themselves</a:t>
            </a:r>
            <a:endParaRPr sz="2100">
              <a:latin typeface="Roboto Slab"/>
              <a:ea typeface="Roboto Slab"/>
              <a:cs typeface="Roboto Slab"/>
              <a:sym typeface="Roboto Slab"/>
            </a:endParaRPr>
          </a:p>
          <a:p>
            <a:pPr indent="-331946" lvl="1" marL="914400" rtl="0" algn="l">
              <a:lnSpc>
                <a:spcPct val="200000"/>
              </a:lnSpc>
              <a:spcBef>
                <a:spcPts val="0"/>
              </a:spcBef>
              <a:spcAft>
                <a:spcPts val="0"/>
              </a:spcAft>
              <a:buSzPct val="100000"/>
              <a:buFont typeface="Roboto Slab"/>
              <a:buChar char="○"/>
            </a:pPr>
            <a:r>
              <a:rPr lang="en" sz="2100">
                <a:latin typeface="Roboto Slab"/>
                <a:ea typeface="Roboto Slab"/>
                <a:cs typeface="Roboto Slab"/>
                <a:sym typeface="Roboto Slab"/>
              </a:rPr>
              <a:t>FERPA (Family Educational Rights &amp; Privacy Act)</a:t>
            </a:r>
            <a:endParaRPr sz="2100">
              <a:latin typeface="Roboto Slab"/>
              <a:ea typeface="Roboto Slab"/>
              <a:cs typeface="Roboto Slab"/>
              <a:sym typeface="Roboto Slab"/>
            </a:endParaRPr>
          </a:p>
          <a:p>
            <a:pPr indent="-331946" lvl="1" marL="914400" rtl="0" algn="l">
              <a:lnSpc>
                <a:spcPct val="200000"/>
              </a:lnSpc>
              <a:spcBef>
                <a:spcPts val="0"/>
              </a:spcBef>
              <a:spcAft>
                <a:spcPts val="0"/>
              </a:spcAft>
              <a:buSzPct val="100000"/>
              <a:buFont typeface="Roboto Slab"/>
              <a:buChar char="○"/>
            </a:pPr>
            <a:r>
              <a:rPr lang="en" sz="2100">
                <a:latin typeface="Roboto Slab"/>
                <a:ea typeface="Roboto Slab"/>
                <a:cs typeface="Roboto Slab"/>
                <a:sym typeface="Roboto Slab"/>
              </a:rPr>
              <a:t>Beyond FERPA: </a:t>
            </a:r>
            <a:r>
              <a:rPr lang="en" sz="2100" u="sng">
                <a:solidFill>
                  <a:schemeClr val="hlink"/>
                </a:solidFill>
                <a:latin typeface="Roboto Slab"/>
                <a:ea typeface="Roboto Slab"/>
                <a:cs typeface="Roboto Slab"/>
                <a:sym typeface="Roboto Slab"/>
                <a:hlinkClick r:id="rId3"/>
              </a:rPr>
              <a:t>Use Policy on University Photographs with Students</a:t>
            </a:r>
            <a:endParaRPr sz="21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5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500">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nvSpPr>
        <p:spPr>
          <a:xfrm>
            <a:off x="279450" y="1301700"/>
            <a:ext cx="8585100" cy="3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700">
                <a:solidFill>
                  <a:srgbClr val="FFFFFF"/>
                </a:solidFill>
                <a:latin typeface="Roboto Slab"/>
                <a:ea typeface="Roboto Slab"/>
                <a:cs typeface="Roboto Slab"/>
                <a:sym typeface="Roboto Slab"/>
              </a:rPr>
              <a:t>1. Photos created more than 40 years ago may be used in any manner not prohibited by copyright law. </a:t>
            </a:r>
            <a:endParaRPr sz="17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7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700">
                <a:solidFill>
                  <a:srgbClr val="FFFFFF"/>
                </a:solidFill>
                <a:latin typeface="Roboto Slab"/>
                <a:ea typeface="Roboto Slab"/>
                <a:cs typeface="Roboto Slab"/>
                <a:sym typeface="Roboto Slab"/>
              </a:rPr>
              <a:t>2. Photos taken 40 years ago until today may be available for public use or publication not prohibited by copyright law only if the following is true: </a:t>
            </a:r>
            <a:endParaRPr sz="17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600">
              <a:solidFill>
                <a:srgbClr val="FFFFFF"/>
              </a:solidFill>
              <a:latin typeface="Roboto Slab"/>
              <a:ea typeface="Roboto Slab"/>
              <a:cs typeface="Roboto Slab"/>
              <a:sym typeface="Roboto Slab"/>
            </a:endParaRPr>
          </a:p>
          <a:p>
            <a:pPr indent="45720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a. It is clear from the image that it is a posed publicity photo, or, </a:t>
            </a:r>
            <a:endParaRPr sz="1600">
              <a:solidFill>
                <a:srgbClr val="FFFFFF"/>
              </a:solidFill>
              <a:latin typeface="Roboto Slab"/>
              <a:ea typeface="Roboto Slab"/>
              <a:cs typeface="Roboto Slab"/>
              <a:sym typeface="Roboto Slab"/>
            </a:endParaRPr>
          </a:p>
          <a:p>
            <a:pPr indent="45720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b. Individual students cannot be easily identified in the photograph, or, </a:t>
            </a:r>
            <a:endParaRPr sz="1600">
              <a:solidFill>
                <a:srgbClr val="FFFFFF"/>
              </a:solidFill>
              <a:latin typeface="Roboto Slab"/>
              <a:ea typeface="Roboto Slab"/>
              <a:cs typeface="Roboto Slab"/>
              <a:sym typeface="Roboto Slab"/>
            </a:endParaRPr>
          </a:p>
          <a:p>
            <a:pPr indent="0" lvl="0" marL="45720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c. The content of the photo does not require consideration for privacy*, or, </a:t>
            </a:r>
            <a:endParaRPr sz="1600">
              <a:solidFill>
                <a:srgbClr val="FFFFFF"/>
              </a:solidFill>
              <a:latin typeface="Roboto Slab"/>
              <a:ea typeface="Roboto Slab"/>
              <a:cs typeface="Roboto Slab"/>
              <a:sym typeface="Roboto Slab"/>
            </a:endParaRPr>
          </a:p>
          <a:p>
            <a:pPr indent="0" lvl="0" marL="45720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d. Permission from all living individuals in the image has been obtained.”</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a:p>
            <a:pPr indent="0" lvl="0" marL="0" rtl="0" algn="l">
              <a:spcBef>
                <a:spcPts val="0"/>
              </a:spcBef>
              <a:spcAft>
                <a:spcPts val="0"/>
              </a:spcAft>
              <a:buNone/>
            </a:pPr>
            <a:r>
              <a:t/>
            </a:r>
            <a:endParaRPr>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
        <p:nvSpPr>
          <p:cNvPr id="148" name="Google Shape;148;p27"/>
          <p:cNvSpPr txBox="1"/>
          <p:nvPr>
            <p:ph type="title"/>
          </p:nvPr>
        </p:nvSpPr>
        <p:spPr>
          <a:xfrm>
            <a:off x="387900" y="232050"/>
            <a:ext cx="8368200" cy="686100"/>
          </a:xfrm>
          <a:prstGeom prst="rect">
            <a:avLst/>
          </a:prstGeom>
        </p:spPr>
        <p:txBody>
          <a:bodyPr anchorCtr="0" anchor="b" bIns="91425" lIns="91425" spcFirstLastPara="1" rIns="91425" wrap="square" tIns="91425">
            <a:normAutofit/>
          </a:bodyPr>
          <a:lstStyle/>
          <a:p>
            <a:pPr indent="0" lvl="0" marL="0" rtl="0" algn="ctr">
              <a:lnSpc>
                <a:spcPct val="200000"/>
              </a:lnSpc>
              <a:spcBef>
                <a:spcPts val="0"/>
              </a:spcBef>
              <a:spcAft>
                <a:spcPts val="0"/>
              </a:spcAft>
              <a:buNone/>
            </a:pPr>
            <a:r>
              <a:rPr lang="en" sz="2100">
                <a:solidFill>
                  <a:schemeClr val="accent5"/>
                </a:solidFill>
              </a:rPr>
              <a:t>Use Policy on University Photographs with Students</a:t>
            </a:r>
            <a:endParaRPr>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87900" y="223625"/>
            <a:ext cx="8368200" cy="85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400">
                <a:solidFill>
                  <a:schemeClr val="accent5"/>
                </a:solidFill>
              </a:rPr>
              <a:t>Goal 4:</a:t>
            </a:r>
            <a:endParaRPr sz="2400">
              <a:solidFill>
                <a:schemeClr val="accent5"/>
              </a:solidFill>
            </a:endParaRPr>
          </a:p>
          <a:p>
            <a:pPr indent="0" lvl="0" marL="0" rtl="0" algn="ctr">
              <a:spcBef>
                <a:spcPts val="0"/>
              </a:spcBef>
              <a:spcAft>
                <a:spcPts val="0"/>
              </a:spcAft>
              <a:buSzPts val="990"/>
              <a:buNone/>
            </a:pPr>
            <a:r>
              <a:rPr lang="en" sz="2400">
                <a:solidFill>
                  <a:schemeClr val="accent5"/>
                </a:solidFill>
              </a:rPr>
              <a:t> Responsibly Maintain Privacy and Confidentiality</a:t>
            </a:r>
            <a:endParaRPr sz="2400"/>
          </a:p>
        </p:txBody>
      </p:sp>
      <p:sp>
        <p:nvSpPr>
          <p:cNvPr id="154" name="Google Shape;154;p28"/>
          <p:cNvSpPr txBox="1"/>
          <p:nvPr>
            <p:ph idx="1" type="body"/>
          </p:nvPr>
        </p:nvSpPr>
        <p:spPr>
          <a:xfrm>
            <a:off x="387900" y="1316900"/>
            <a:ext cx="8368200" cy="3677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FFFFFF"/>
                </a:solidFill>
                <a:latin typeface="Roboto Slab"/>
                <a:ea typeface="Roboto Slab"/>
                <a:cs typeface="Roboto Slab"/>
                <a:sym typeface="Roboto Slab"/>
              </a:rPr>
              <a:t>New practices in manual:</a:t>
            </a:r>
            <a:endParaRPr>
              <a:solidFill>
                <a:srgbClr val="FFFFFF"/>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a:solidFill>
                <a:srgbClr val="FFFFFF"/>
              </a:solidFill>
              <a:latin typeface="Roboto Slab"/>
              <a:ea typeface="Roboto Slab"/>
              <a:cs typeface="Roboto Slab"/>
              <a:sym typeface="Roboto Slab"/>
            </a:endParaRPr>
          </a:p>
          <a:p>
            <a:pPr indent="-342900" lvl="0" marL="457200" rtl="0" algn="l">
              <a:lnSpc>
                <a:spcPct val="100000"/>
              </a:lnSpc>
              <a:spcBef>
                <a:spcPts val="100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Early and iterative restrictions work</a:t>
            </a:r>
            <a:endParaRPr>
              <a:solidFill>
                <a:srgbClr val="FFFFFF"/>
              </a:solidFill>
              <a:latin typeface="Roboto Slab"/>
              <a:ea typeface="Roboto Slab"/>
              <a:cs typeface="Roboto Slab"/>
              <a:sym typeface="Roboto Slab"/>
            </a:endParaRPr>
          </a:p>
          <a:p>
            <a:pPr indent="-342900" lvl="1" marL="914400" rtl="0" algn="l">
              <a:lnSpc>
                <a:spcPct val="100000"/>
              </a:lnSpc>
              <a:spcBef>
                <a:spcPts val="1000"/>
              </a:spcBef>
              <a:spcAft>
                <a:spcPts val="0"/>
              </a:spcAft>
              <a:buClr>
                <a:srgbClr val="FFFFFF"/>
              </a:buClr>
              <a:buSzPts val="1800"/>
              <a:buFont typeface="Roboto Slab"/>
              <a:buChar char="○"/>
            </a:pPr>
            <a:r>
              <a:rPr lang="en" sz="1800">
                <a:solidFill>
                  <a:srgbClr val="FFFFFF"/>
                </a:solidFill>
                <a:latin typeface="Roboto Slab"/>
                <a:ea typeface="Roboto Slab"/>
                <a:cs typeface="Roboto Slab"/>
                <a:sym typeface="Roboto Slab"/>
              </a:rPr>
              <a:t>Minimal, moderate, maximum level restrictions review workflows</a:t>
            </a:r>
            <a:endParaRPr sz="1800">
              <a:solidFill>
                <a:srgbClr val="FFFFFF"/>
              </a:solidFill>
              <a:latin typeface="Roboto Slab"/>
              <a:ea typeface="Roboto Slab"/>
              <a:cs typeface="Roboto Slab"/>
              <a:sym typeface="Roboto Slab"/>
            </a:endParaRPr>
          </a:p>
          <a:p>
            <a:pPr indent="-342900" lvl="1" marL="914400" rtl="0" algn="l">
              <a:lnSpc>
                <a:spcPct val="100000"/>
              </a:lnSpc>
              <a:spcBef>
                <a:spcPts val="1000"/>
              </a:spcBef>
              <a:spcAft>
                <a:spcPts val="0"/>
              </a:spcAft>
              <a:buClr>
                <a:srgbClr val="FFFFFF"/>
              </a:buClr>
              <a:buSzPts val="1800"/>
              <a:buFont typeface="Roboto Slab"/>
              <a:buChar char="○"/>
            </a:pPr>
            <a:r>
              <a:rPr lang="en" sz="1800">
                <a:solidFill>
                  <a:srgbClr val="FFFFFF"/>
                </a:solidFill>
                <a:latin typeface="Roboto Slab"/>
                <a:ea typeface="Roboto Slab"/>
                <a:cs typeface="Roboto Slab"/>
                <a:sym typeface="Roboto Slab"/>
              </a:rPr>
              <a:t>Detailed written screening criteria</a:t>
            </a:r>
            <a:endParaRPr sz="1800">
              <a:solidFill>
                <a:srgbClr val="FFFFFF"/>
              </a:solidFill>
              <a:latin typeface="Roboto Slab"/>
              <a:ea typeface="Roboto Slab"/>
              <a:cs typeface="Roboto Slab"/>
              <a:sym typeface="Roboto Slab"/>
            </a:endParaRPr>
          </a:p>
          <a:p>
            <a:pPr indent="0" lvl="0" marL="914400" rtl="0" algn="l">
              <a:lnSpc>
                <a:spcPct val="100000"/>
              </a:lnSpc>
              <a:spcBef>
                <a:spcPts val="1000"/>
              </a:spcBef>
              <a:spcAft>
                <a:spcPts val="0"/>
              </a:spcAft>
              <a:buNone/>
            </a:pPr>
            <a:r>
              <a:t/>
            </a:r>
            <a:endParaRPr>
              <a:solidFill>
                <a:srgbClr val="FFFFFF"/>
              </a:solidFill>
              <a:latin typeface="Roboto Slab"/>
              <a:ea typeface="Roboto Slab"/>
              <a:cs typeface="Roboto Slab"/>
              <a:sym typeface="Roboto Slab"/>
            </a:endParaRPr>
          </a:p>
          <a:p>
            <a:pPr indent="-342900" lvl="0" marL="457200" rtl="0" algn="l">
              <a:lnSpc>
                <a:spcPct val="100000"/>
              </a:lnSpc>
              <a:spcBef>
                <a:spcPts val="100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Adding a clear detailed and PUBLIC restrictions note</a:t>
            </a:r>
            <a:endParaRPr>
              <a:solidFill>
                <a:srgbClr val="FFFFFF"/>
              </a:solidFill>
              <a:latin typeface="Roboto Slab"/>
              <a:ea typeface="Roboto Slab"/>
              <a:cs typeface="Roboto Slab"/>
              <a:sym typeface="Roboto Slab"/>
            </a:endParaRPr>
          </a:p>
          <a:p>
            <a:pPr indent="-342900" lvl="1" marL="914400" rtl="0" algn="l">
              <a:lnSpc>
                <a:spcPct val="100000"/>
              </a:lnSpc>
              <a:spcBef>
                <a:spcPts val="1000"/>
              </a:spcBef>
              <a:spcAft>
                <a:spcPts val="0"/>
              </a:spcAft>
              <a:buClr>
                <a:srgbClr val="FFFFFF"/>
              </a:buClr>
              <a:buSzPts val="1800"/>
              <a:buFont typeface="Roboto Slab"/>
              <a:buChar char="○"/>
            </a:pPr>
            <a:r>
              <a:rPr lang="en" sz="1800">
                <a:solidFill>
                  <a:srgbClr val="FFFFFF"/>
                </a:solidFill>
                <a:latin typeface="Roboto Slab"/>
                <a:ea typeface="Roboto Slab"/>
                <a:cs typeface="Roboto Slab"/>
                <a:sym typeface="Roboto Slab"/>
              </a:rPr>
              <a:t>Whether a review has been conducted</a:t>
            </a:r>
            <a:endParaRPr sz="1800">
              <a:solidFill>
                <a:srgbClr val="FFFFFF"/>
              </a:solidFill>
              <a:latin typeface="Roboto Slab"/>
              <a:ea typeface="Roboto Slab"/>
              <a:cs typeface="Roboto Slab"/>
              <a:sym typeface="Roboto Slab"/>
            </a:endParaRPr>
          </a:p>
          <a:p>
            <a:pPr indent="-342900" lvl="1" marL="914400" rtl="0" algn="l">
              <a:lnSpc>
                <a:spcPct val="100000"/>
              </a:lnSpc>
              <a:spcBef>
                <a:spcPts val="1000"/>
              </a:spcBef>
              <a:spcAft>
                <a:spcPts val="0"/>
              </a:spcAft>
              <a:buClr>
                <a:srgbClr val="FFFFFF"/>
              </a:buClr>
              <a:buSzPts val="1800"/>
              <a:buFont typeface="Roboto Slab"/>
              <a:buChar char="○"/>
            </a:pPr>
            <a:r>
              <a:rPr lang="en" sz="1800">
                <a:solidFill>
                  <a:srgbClr val="FFFFFF"/>
                </a:solidFill>
                <a:latin typeface="Roboto Slab"/>
                <a:ea typeface="Roboto Slab"/>
                <a:cs typeface="Roboto Slab"/>
                <a:sym typeface="Roboto Slab"/>
              </a:rPr>
              <a:t>Whether or not restrictions have been identified</a:t>
            </a:r>
            <a:endParaRPr sz="1800">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9"/>
          <p:cNvPicPr preferRelativeResize="0"/>
          <p:nvPr/>
        </p:nvPicPr>
        <p:blipFill>
          <a:blip r:embed="rId3">
            <a:alphaModFix/>
          </a:blip>
          <a:stretch>
            <a:fillRect/>
          </a:stretch>
        </p:blipFill>
        <p:spPr>
          <a:xfrm>
            <a:off x="1790663" y="90900"/>
            <a:ext cx="6221275" cy="2564550"/>
          </a:xfrm>
          <a:prstGeom prst="rect">
            <a:avLst/>
          </a:prstGeom>
          <a:noFill/>
          <a:ln>
            <a:noFill/>
          </a:ln>
        </p:spPr>
      </p:pic>
      <p:pic>
        <p:nvPicPr>
          <p:cNvPr id="160" name="Google Shape;160;p29"/>
          <p:cNvPicPr preferRelativeResize="0"/>
          <p:nvPr/>
        </p:nvPicPr>
        <p:blipFill>
          <a:blip r:embed="rId4">
            <a:alphaModFix/>
          </a:blip>
          <a:stretch>
            <a:fillRect/>
          </a:stretch>
        </p:blipFill>
        <p:spPr>
          <a:xfrm>
            <a:off x="1745150" y="2655459"/>
            <a:ext cx="6312300" cy="2367091"/>
          </a:xfrm>
          <a:prstGeom prst="rect">
            <a:avLst/>
          </a:prstGeom>
          <a:noFill/>
          <a:ln>
            <a:noFill/>
          </a:ln>
        </p:spPr>
      </p:pic>
      <p:sp>
        <p:nvSpPr>
          <p:cNvPr id="161" name="Google Shape;161;p29"/>
          <p:cNvSpPr txBox="1"/>
          <p:nvPr/>
        </p:nvSpPr>
        <p:spPr>
          <a:xfrm>
            <a:off x="-60300" y="2813725"/>
            <a:ext cx="2069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5"/>
                </a:solidFill>
                <a:highlight>
                  <a:schemeClr val="dk2"/>
                </a:highlight>
                <a:latin typeface="Roboto"/>
                <a:ea typeface="Roboto"/>
                <a:cs typeface="Roboto"/>
                <a:sym typeface="Roboto"/>
              </a:rPr>
              <a:t>Maximum </a:t>
            </a:r>
            <a:r>
              <a:rPr b="1" lang="en" sz="2400">
                <a:solidFill>
                  <a:schemeClr val="accent5"/>
                </a:solidFill>
                <a:highlight>
                  <a:schemeClr val="dk2"/>
                </a:highlight>
                <a:latin typeface="Roboto"/>
                <a:ea typeface="Roboto"/>
                <a:cs typeface="Roboto"/>
                <a:sym typeface="Roboto"/>
              </a:rPr>
              <a:t>Restriction </a:t>
            </a:r>
            <a:r>
              <a:rPr b="1" lang="en" sz="2400">
                <a:solidFill>
                  <a:schemeClr val="accent5"/>
                </a:solidFill>
                <a:highlight>
                  <a:schemeClr val="dk2"/>
                </a:highlight>
                <a:latin typeface="Roboto"/>
                <a:ea typeface="Roboto"/>
                <a:cs typeface="Roboto"/>
                <a:sym typeface="Roboto"/>
              </a:rPr>
              <a:t> Review:</a:t>
            </a:r>
            <a:endParaRPr b="1" sz="2400">
              <a:solidFill>
                <a:schemeClr val="accent5"/>
              </a:solidFill>
              <a:highlight>
                <a:schemeClr val="dk2"/>
              </a:highlight>
              <a:latin typeface="Roboto"/>
              <a:ea typeface="Roboto"/>
              <a:cs typeface="Roboto"/>
              <a:sym typeface="Roboto"/>
            </a:endParaRPr>
          </a:p>
        </p:txBody>
      </p:sp>
      <p:sp>
        <p:nvSpPr>
          <p:cNvPr id="162" name="Google Shape;162;p29"/>
          <p:cNvSpPr txBox="1"/>
          <p:nvPr/>
        </p:nvSpPr>
        <p:spPr>
          <a:xfrm>
            <a:off x="-105600" y="562575"/>
            <a:ext cx="2160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5"/>
                </a:solidFill>
                <a:highlight>
                  <a:schemeClr val="dk2"/>
                </a:highlight>
                <a:latin typeface="Roboto"/>
                <a:ea typeface="Roboto"/>
                <a:cs typeface="Roboto"/>
                <a:sym typeface="Roboto"/>
              </a:rPr>
              <a:t>Moderate Restriction </a:t>
            </a:r>
            <a:endParaRPr b="1" sz="2400">
              <a:solidFill>
                <a:schemeClr val="accent5"/>
              </a:solidFill>
              <a:highlight>
                <a:schemeClr val="dk2"/>
              </a:highlight>
              <a:latin typeface="Roboto"/>
              <a:ea typeface="Roboto"/>
              <a:cs typeface="Roboto"/>
              <a:sym typeface="Roboto"/>
            </a:endParaRPr>
          </a:p>
          <a:p>
            <a:pPr indent="0" lvl="0" marL="0" rtl="0" algn="ctr">
              <a:spcBef>
                <a:spcPts val="0"/>
              </a:spcBef>
              <a:spcAft>
                <a:spcPts val="0"/>
              </a:spcAft>
              <a:buNone/>
            </a:pPr>
            <a:r>
              <a:rPr b="1" lang="en" sz="2400">
                <a:solidFill>
                  <a:schemeClr val="accent5"/>
                </a:solidFill>
                <a:highlight>
                  <a:schemeClr val="dk2"/>
                </a:highlight>
                <a:latin typeface="Roboto"/>
                <a:ea typeface="Roboto"/>
                <a:cs typeface="Roboto"/>
                <a:sym typeface="Roboto"/>
              </a:rPr>
              <a:t>Review:</a:t>
            </a:r>
            <a:endParaRPr sz="2200">
              <a:latin typeface="Roboto"/>
              <a:ea typeface="Roboto"/>
              <a:cs typeface="Roboto"/>
              <a:sym typeface="Roboto"/>
            </a:endParaRPr>
          </a:p>
        </p:txBody>
      </p:sp>
      <p:sp>
        <p:nvSpPr>
          <p:cNvPr id="163" name="Google Shape;163;p29"/>
          <p:cNvSpPr txBox="1"/>
          <p:nvPr/>
        </p:nvSpPr>
        <p:spPr>
          <a:xfrm>
            <a:off x="7032125" y="1235650"/>
            <a:ext cx="1881000" cy="400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t/>
            </a:r>
            <a:endParaRPr>
              <a:latin typeface="Roboto"/>
              <a:ea typeface="Roboto"/>
              <a:cs typeface="Roboto"/>
              <a:sym typeface="Roboto"/>
            </a:endParaRPr>
          </a:p>
        </p:txBody>
      </p:sp>
      <p:sp>
        <p:nvSpPr>
          <p:cNvPr id="164" name="Google Shape;164;p29"/>
          <p:cNvSpPr txBox="1"/>
          <p:nvPr/>
        </p:nvSpPr>
        <p:spPr>
          <a:xfrm>
            <a:off x="7032125" y="667125"/>
            <a:ext cx="1406400" cy="400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t/>
            </a:r>
            <a:endParaRPr>
              <a:latin typeface="Roboto"/>
              <a:ea typeface="Roboto"/>
              <a:cs typeface="Roboto"/>
              <a:sym typeface="Roboto"/>
            </a:endParaRPr>
          </a:p>
        </p:txBody>
      </p:sp>
      <p:sp>
        <p:nvSpPr>
          <p:cNvPr id="165" name="Google Shape;165;p29"/>
          <p:cNvSpPr txBox="1"/>
          <p:nvPr/>
        </p:nvSpPr>
        <p:spPr>
          <a:xfrm>
            <a:off x="7189025" y="2144325"/>
            <a:ext cx="1567200" cy="400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87900" y="56705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sz="2000">
                <a:solidFill>
                  <a:schemeClr val="accent5"/>
                </a:solidFill>
              </a:rPr>
              <a:t>Goal 5: </a:t>
            </a:r>
            <a:endParaRPr sz="2000">
              <a:solidFill>
                <a:schemeClr val="accent5"/>
              </a:solidFill>
            </a:endParaRPr>
          </a:p>
          <a:p>
            <a:pPr indent="0" lvl="0" marL="0" rtl="0" algn="ctr">
              <a:spcBef>
                <a:spcPts val="0"/>
              </a:spcBef>
              <a:spcAft>
                <a:spcPts val="0"/>
              </a:spcAft>
              <a:buClr>
                <a:srgbClr val="000000"/>
              </a:buClr>
              <a:buSzPts val="990"/>
              <a:buFont typeface="Arial"/>
              <a:buNone/>
            </a:pPr>
            <a:r>
              <a:rPr lang="en" sz="2000">
                <a:solidFill>
                  <a:schemeClr val="accent5"/>
                </a:solidFill>
              </a:rPr>
              <a:t>Acknowledge Creators, Complex Provenance, and </a:t>
            </a:r>
            <a:endParaRPr sz="2000">
              <a:solidFill>
                <a:schemeClr val="accent5"/>
              </a:solidFill>
            </a:endParaRPr>
          </a:p>
          <a:p>
            <a:pPr indent="0" lvl="0" marL="0" rtl="0" algn="ctr">
              <a:spcBef>
                <a:spcPts val="0"/>
              </a:spcBef>
              <a:spcAft>
                <a:spcPts val="0"/>
              </a:spcAft>
              <a:buClr>
                <a:srgbClr val="000000"/>
              </a:buClr>
              <a:buSzPts val="990"/>
              <a:buFont typeface="Arial"/>
              <a:buNone/>
            </a:pPr>
            <a:r>
              <a:rPr lang="en" sz="2000">
                <a:solidFill>
                  <a:schemeClr val="accent5"/>
                </a:solidFill>
              </a:rPr>
              <a:t>Lift Up Marginalized Voices</a:t>
            </a:r>
            <a:endParaRPr sz="2000"/>
          </a:p>
        </p:txBody>
      </p:sp>
      <p:sp>
        <p:nvSpPr>
          <p:cNvPr id="171" name="Google Shape;171;p30"/>
          <p:cNvSpPr txBox="1"/>
          <p:nvPr>
            <p:ph idx="1" type="body"/>
          </p:nvPr>
        </p:nvSpPr>
        <p:spPr>
          <a:xfrm>
            <a:off x="387900" y="1316925"/>
            <a:ext cx="8368200" cy="377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lab"/>
                <a:ea typeface="Roboto Slab"/>
                <a:cs typeface="Roboto Slab"/>
                <a:sym typeface="Roboto Slab"/>
              </a:rPr>
              <a:t>How do we define and </a:t>
            </a:r>
            <a:r>
              <a:rPr lang="en">
                <a:latin typeface="Roboto Slab"/>
                <a:ea typeface="Roboto Slab"/>
                <a:cs typeface="Roboto Slab"/>
                <a:sym typeface="Roboto Slab"/>
              </a:rPr>
              <a:t>respond</a:t>
            </a:r>
            <a:r>
              <a:rPr lang="en">
                <a:latin typeface="Roboto Slab"/>
                <a:ea typeface="Roboto Slab"/>
                <a:cs typeface="Roboto Slab"/>
                <a:sym typeface="Roboto Slab"/>
              </a:rPr>
              <a:t> to </a:t>
            </a:r>
            <a:r>
              <a:rPr lang="en">
                <a:latin typeface="Roboto Slab"/>
                <a:ea typeface="Roboto Slab"/>
                <a:cs typeface="Roboto Slab"/>
                <a:sym typeface="Roboto Slab"/>
              </a:rPr>
              <a:t>Provenance? </a:t>
            </a:r>
            <a:endParaRPr>
              <a:latin typeface="Roboto Slab"/>
              <a:ea typeface="Roboto Slab"/>
              <a:cs typeface="Roboto Slab"/>
              <a:sym typeface="Roboto Slab"/>
            </a:endParaRPr>
          </a:p>
          <a:p>
            <a:pPr indent="0" lvl="0" marL="0" rtl="0" algn="l">
              <a:spcBef>
                <a:spcPts val="1200"/>
              </a:spcBef>
              <a:spcAft>
                <a:spcPts val="0"/>
              </a:spcAft>
              <a:buNone/>
            </a:pPr>
            <a:r>
              <a:rPr lang="en">
                <a:latin typeface="Roboto Slab"/>
                <a:ea typeface="Roboto Slab"/>
                <a:cs typeface="Roboto Slab"/>
                <a:sym typeface="Roboto Slab"/>
              </a:rPr>
              <a:t>The manual asks us to examine the whole context surrounding a collection, and to expand our narration to include:</a:t>
            </a:r>
            <a:endParaRPr>
              <a:latin typeface="Roboto Slab"/>
              <a:ea typeface="Roboto Slab"/>
              <a:cs typeface="Roboto Slab"/>
              <a:sym typeface="Roboto Slab"/>
            </a:endParaRPr>
          </a:p>
          <a:p>
            <a:pPr indent="-342900" lvl="0" marL="457200" rtl="0" algn="l">
              <a:spcBef>
                <a:spcPts val="1200"/>
              </a:spcBef>
              <a:spcAft>
                <a:spcPts val="0"/>
              </a:spcAft>
              <a:buSzPts val="1800"/>
              <a:buFont typeface="Roboto Slab"/>
              <a:buChar char="●"/>
            </a:pPr>
            <a:r>
              <a:rPr lang="en">
                <a:latin typeface="Roboto Slab"/>
                <a:ea typeface="Roboto Slab"/>
                <a:cs typeface="Roboto Slab"/>
                <a:sym typeface="Roboto Slab"/>
              </a:rPr>
              <a:t>Creation of the collection AND the materials within</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Original or previous use of the materials</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Appropriation / loss of the materials by a collector / creator</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Compilation of the materials</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Donation to our institution</a:t>
            </a:r>
            <a:endParaRPr>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87900" y="86975"/>
            <a:ext cx="8368200" cy="107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000">
                <a:solidFill>
                  <a:schemeClr val="accent5"/>
                </a:solidFill>
              </a:rPr>
              <a:t>Goal 5: </a:t>
            </a:r>
            <a:endParaRPr sz="2000">
              <a:solidFill>
                <a:schemeClr val="accent5"/>
              </a:solidFill>
            </a:endParaRPr>
          </a:p>
          <a:p>
            <a:pPr indent="0" lvl="0" marL="0" rtl="0" algn="ctr">
              <a:spcBef>
                <a:spcPts val="0"/>
              </a:spcBef>
              <a:spcAft>
                <a:spcPts val="0"/>
              </a:spcAft>
              <a:buSzPts val="990"/>
              <a:buNone/>
            </a:pPr>
            <a:r>
              <a:rPr lang="en" sz="2000">
                <a:solidFill>
                  <a:schemeClr val="accent5"/>
                </a:solidFill>
              </a:rPr>
              <a:t>Acknowledge Creators, Complex Provenance, and </a:t>
            </a:r>
            <a:endParaRPr sz="2000">
              <a:solidFill>
                <a:schemeClr val="accent5"/>
              </a:solidFill>
            </a:endParaRPr>
          </a:p>
          <a:p>
            <a:pPr indent="0" lvl="0" marL="0" rtl="0" algn="ctr">
              <a:spcBef>
                <a:spcPts val="0"/>
              </a:spcBef>
              <a:spcAft>
                <a:spcPts val="0"/>
              </a:spcAft>
              <a:buSzPts val="990"/>
              <a:buNone/>
            </a:pPr>
            <a:r>
              <a:rPr lang="en" sz="2000">
                <a:solidFill>
                  <a:schemeClr val="accent5"/>
                </a:solidFill>
              </a:rPr>
              <a:t>Lift Up Marginalized Voices</a:t>
            </a:r>
            <a:endParaRPr sz="2000">
              <a:solidFill>
                <a:schemeClr val="accent5"/>
              </a:solidFill>
            </a:endParaRPr>
          </a:p>
        </p:txBody>
      </p:sp>
      <p:sp>
        <p:nvSpPr>
          <p:cNvPr id="177" name="Google Shape;177;p31"/>
          <p:cNvSpPr txBox="1"/>
          <p:nvPr>
            <p:ph idx="1" type="body"/>
          </p:nvPr>
        </p:nvSpPr>
        <p:spPr>
          <a:xfrm>
            <a:off x="387900" y="1277700"/>
            <a:ext cx="8368200" cy="386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Slab"/>
                <a:ea typeface="Roboto Slab"/>
                <a:cs typeface="Roboto Slab"/>
                <a:sym typeface="Roboto Slab"/>
              </a:rPr>
              <a:t>Examples of complex provenance</a:t>
            </a:r>
            <a:r>
              <a:rPr lang="en" sz="1700">
                <a:solidFill>
                  <a:srgbClr val="FFFFFF"/>
                </a:solidFill>
                <a:latin typeface="Roboto Slab"/>
                <a:ea typeface="Roboto Slab"/>
                <a:cs typeface="Roboto Slab"/>
                <a:sym typeface="Roboto Slab"/>
              </a:rPr>
              <a:t>: </a:t>
            </a:r>
            <a:endParaRPr sz="1700">
              <a:solidFill>
                <a:srgbClr val="FFFFFF"/>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sz="600">
              <a:solidFill>
                <a:srgbClr val="FFFFFF"/>
              </a:solidFill>
              <a:latin typeface="Roboto Slab"/>
              <a:ea typeface="Roboto Slab"/>
              <a:cs typeface="Roboto Slab"/>
              <a:sym typeface="Roboto Slab"/>
            </a:endParaRPr>
          </a:p>
          <a:p>
            <a:pPr indent="-336550" lvl="0" marL="457200" rtl="0" algn="l">
              <a:spcBef>
                <a:spcPts val="0"/>
              </a:spcBef>
              <a:spcAft>
                <a:spcPts val="0"/>
              </a:spcAft>
              <a:buSzPts val="1700"/>
              <a:buFont typeface="Roboto Slab"/>
              <a:buChar char="●"/>
            </a:pPr>
            <a:r>
              <a:rPr lang="en" sz="1700">
                <a:latin typeface="Roboto Slab"/>
                <a:ea typeface="Roboto Slab"/>
                <a:cs typeface="Roboto Slab"/>
                <a:sym typeface="Roboto Slab"/>
              </a:rPr>
              <a:t>Collections created by a particular community, but compiled by an outside individual</a:t>
            </a:r>
            <a:endParaRPr sz="1700">
              <a:latin typeface="Roboto Slab"/>
              <a:ea typeface="Roboto Slab"/>
              <a:cs typeface="Roboto Slab"/>
              <a:sym typeface="Roboto Slab"/>
            </a:endParaRPr>
          </a:p>
          <a:p>
            <a:pPr indent="0" lvl="0" marL="457200" rtl="0" algn="l">
              <a:spcBef>
                <a:spcPts val="0"/>
              </a:spcBef>
              <a:spcAft>
                <a:spcPts val="0"/>
              </a:spcAft>
              <a:buNone/>
            </a:pPr>
            <a:r>
              <a:t/>
            </a:r>
            <a:endParaRPr sz="600">
              <a:latin typeface="Roboto Slab"/>
              <a:ea typeface="Roboto Slab"/>
              <a:cs typeface="Roboto Slab"/>
              <a:sym typeface="Roboto Slab"/>
            </a:endParaRPr>
          </a:p>
          <a:p>
            <a:pPr indent="-336550" lvl="0" marL="457200" rtl="0" algn="l">
              <a:spcBef>
                <a:spcPts val="0"/>
              </a:spcBef>
              <a:spcAft>
                <a:spcPts val="0"/>
              </a:spcAft>
              <a:buSzPts val="1700"/>
              <a:buFont typeface="Roboto Slab"/>
              <a:buChar char="●"/>
            </a:pPr>
            <a:r>
              <a:rPr lang="en" sz="1700">
                <a:latin typeface="Roboto Slab"/>
                <a:ea typeface="Roboto Slab"/>
                <a:cs typeface="Roboto Slab"/>
                <a:sym typeface="Roboto Slab"/>
              </a:rPr>
              <a:t>Abandoned student work compiled by a professor or academic department</a:t>
            </a:r>
            <a:endParaRPr sz="1700">
              <a:latin typeface="Roboto Slab"/>
              <a:ea typeface="Roboto Slab"/>
              <a:cs typeface="Roboto Slab"/>
              <a:sym typeface="Roboto Slab"/>
            </a:endParaRPr>
          </a:p>
          <a:p>
            <a:pPr indent="0" lvl="0" marL="457200" rtl="0" algn="l">
              <a:spcBef>
                <a:spcPts val="0"/>
              </a:spcBef>
              <a:spcAft>
                <a:spcPts val="0"/>
              </a:spcAft>
              <a:buNone/>
            </a:pPr>
            <a:r>
              <a:t/>
            </a:r>
            <a:endParaRPr sz="600">
              <a:latin typeface="Roboto Slab"/>
              <a:ea typeface="Roboto Slab"/>
              <a:cs typeface="Roboto Slab"/>
              <a:sym typeface="Roboto Slab"/>
            </a:endParaRPr>
          </a:p>
          <a:p>
            <a:pPr indent="-336550" lvl="0" marL="457200" rtl="0" algn="l">
              <a:spcBef>
                <a:spcPts val="0"/>
              </a:spcBef>
              <a:spcAft>
                <a:spcPts val="0"/>
              </a:spcAft>
              <a:buSzPts val="1700"/>
              <a:buFont typeface="Roboto Slab"/>
              <a:buChar char="●"/>
            </a:pPr>
            <a:r>
              <a:rPr lang="en" sz="1700">
                <a:latin typeface="Roboto Slab"/>
                <a:ea typeface="Roboto Slab"/>
                <a:cs typeface="Roboto Slab"/>
                <a:sym typeface="Roboto Slab"/>
              </a:rPr>
              <a:t>An organizational merger which transfers ownership of one organization’s records to a second entity</a:t>
            </a:r>
            <a:endParaRPr sz="1700">
              <a:latin typeface="Roboto Slab"/>
              <a:ea typeface="Roboto Slab"/>
              <a:cs typeface="Roboto Slab"/>
              <a:sym typeface="Roboto Slab"/>
            </a:endParaRPr>
          </a:p>
          <a:p>
            <a:pPr indent="0" lvl="0" marL="457200" rtl="0" algn="l">
              <a:spcBef>
                <a:spcPts val="0"/>
              </a:spcBef>
              <a:spcAft>
                <a:spcPts val="0"/>
              </a:spcAft>
              <a:buNone/>
            </a:pPr>
            <a:r>
              <a:t/>
            </a:r>
            <a:endParaRPr sz="600">
              <a:latin typeface="Roboto Slab"/>
              <a:ea typeface="Roboto Slab"/>
              <a:cs typeface="Roboto Slab"/>
              <a:sym typeface="Roboto Slab"/>
            </a:endParaRPr>
          </a:p>
          <a:p>
            <a:pPr indent="-336550" lvl="0" marL="457200" rtl="0" algn="l">
              <a:spcBef>
                <a:spcPts val="0"/>
              </a:spcBef>
              <a:spcAft>
                <a:spcPts val="0"/>
              </a:spcAft>
              <a:buSzPts val="1700"/>
              <a:buFont typeface="Roboto Slab"/>
              <a:buChar char="●"/>
            </a:pPr>
            <a:r>
              <a:rPr lang="en" sz="1700">
                <a:latin typeface="Roboto Slab"/>
                <a:ea typeface="Roboto Slab"/>
                <a:cs typeface="Roboto Slab"/>
                <a:sym typeface="Roboto Slab"/>
              </a:rPr>
              <a:t>A collection of materials collected from various sources around a specific subject</a:t>
            </a:r>
            <a:endParaRPr sz="1700">
              <a:latin typeface="Roboto Slab"/>
              <a:ea typeface="Roboto Slab"/>
              <a:cs typeface="Roboto Slab"/>
              <a:sym typeface="Roboto Slab"/>
            </a:endParaRPr>
          </a:p>
          <a:p>
            <a:pPr indent="0" lvl="0" marL="457200" rtl="0" algn="l">
              <a:spcBef>
                <a:spcPts val="0"/>
              </a:spcBef>
              <a:spcAft>
                <a:spcPts val="0"/>
              </a:spcAft>
              <a:buNone/>
            </a:pPr>
            <a:r>
              <a:t/>
            </a:r>
            <a:endParaRPr sz="600">
              <a:latin typeface="Roboto Slab"/>
              <a:ea typeface="Roboto Slab"/>
              <a:cs typeface="Roboto Slab"/>
              <a:sym typeface="Roboto Slab"/>
            </a:endParaRPr>
          </a:p>
          <a:p>
            <a:pPr indent="-336550" lvl="0" marL="457200" rtl="0" algn="l">
              <a:lnSpc>
                <a:spcPct val="115000"/>
              </a:lnSpc>
              <a:spcBef>
                <a:spcPts val="0"/>
              </a:spcBef>
              <a:spcAft>
                <a:spcPts val="0"/>
              </a:spcAft>
              <a:buClr>
                <a:srgbClr val="FFFFFF"/>
              </a:buClr>
              <a:buSzPts val="1700"/>
              <a:buFont typeface="Roboto Slab"/>
              <a:buChar char="●"/>
            </a:pPr>
            <a:r>
              <a:rPr lang="en" sz="1700">
                <a:solidFill>
                  <a:srgbClr val="FFFFFF"/>
                </a:solidFill>
                <a:latin typeface="Roboto Slab"/>
                <a:ea typeface="Roboto Slab"/>
                <a:cs typeface="Roboto Slab"/>
                <a:sym typeface="Roboto Slab"/>
              </a:rPr>
              <a:t>Legacy collections for which there is limited provenance information, or the information has been found to be false or incomplete</a:t>
            </a:r>
            <a:endParaRPr sz="1700">
              <a:latin typeface="Roboto Slab"/>
              <a:ea typeface="Roboto Slab"/>
              <a:cs typeface="Roboto Slab"/>
              <a:sym typeface="Roboto Slab"/>
            </a:endParaRPr>
          </a:p>
          <a:p>
            <a:pPr indent="0" lvl="0" marL="0" rtl="0" algn="l">
              <a:lnSpc>
                <a:spcPct val="200000"/>
              </a:lnSpc>
              <a:spcBef>
                <a:spcPts val="0"/>
              </a:spcBef>
              <a:spcAft>
                <a:spcPts val="0"/>
              </a:spcAft>
              <a:buNone/>
            </a:pPr>
            <a:r>
              <a:t/>
            </a:r>
            <a:endParaRPr sz="1500">
              <a:latin typeface="Roboto Slab"/>
              <a:ea typeface="Roboto Slab"/>
              <a:cs typeface="Roboto Slab"/>
              <a:sym typeface="Roboto Slab"/>
            </a:endParaRPr>
          </a:p>
          <a:p>
            <a:pPr indent="0" lvl="0" marL="0" rtl="0" algn="l">
              <a:lnSpc>
                <a:spcPct val="200000"/>
              </a:lnSpc>
              <a:spcBef>
                <a:spcPts val="0"/>
              </a:spcBef>
              <a:spcAft>
                <a:spcPts val="0"/>
              </a:spcAft>
              <a:buNone/>
            </a:pPr>
            <a:r>
              <a:t/>
            </a:r>
            <a:endParaRPr sz="150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490250" y="526350"/>
            <a:ext cx="7964400" cy="4090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SzPct val="39285"/>
              <a:buNone/>
            </a:pPr>
            <a:r>
              <a:rPr lang="en" sz="2520" u="sng">
                <a:solidFill>
                  <a:schemeClr val="hlink"/>
                </a:solidFill>
                <a:hlinkClick r:id="rId3"/>
              </a:rPr>
              <a:t>Robert D. Farber University Archives &amp; </a:t>
            </a:r>
            <a:endParaRPr/>
          </a:p>
          <a:p>
            <a:pPr indent="0" lvl="0" marL="0" rtl="0" algn="ctr">
              <a:spcBef>
                <a:spcPts val="0"/>
              </a:spcBef>
              <a:spcAft>
                <a:spcPts val="0"/>
              </a:spcAft>
              <a:buSzPct val="39285"/>
              <a:buNone/>
            </a:pPr>
            <a:r>
              <a:rPr lang="en" sz="2520" u="sng">
                <a:solidFill>
                  <a:schemeClr val="hlink"/>
                </a:solidFill>
                <a:hlinkClick r:id="rId4"/>
              </a:rPr>
              <a:t>Special Collections PROCESSING MANUAL</a:t>
            </a:r>
            <a:endParaRPr sz="2520"/>
          </a:p>
          <a:p>
            <a:pPr indent="0" lvl="0" marL="0" rtl="0" algn="l">
              <a:spcBef>
                <a:spcPts val="0"/>
              </a:spcBef>
              <a:spcAft>
                <a:spcPts val="0"/>
              </a:spcAft>
              <a:buSzPct val="42672"/>
              <a:buNone/>
            </a:pPr>
            <a:r>
              <a:t/>
            </a:r>
            <a:endParaRPr sz="2320"/>
          </a:p>
          <a:p>
            <a:pPr indent="0" lvl="0" marL="0" rtl="0" algn="l">
              <a:spcBef>
                <a:spcPts val="0"/>
              </a:spcBef>
              <a:spcAft>
                <a:spcPts val="0"/>
              </a:spcAft>
              <a:buSzPct val="42672"/>
              <a:buNone/>
            </a:pPr>
            <a:r>
              <a:t/>
            </a:r>
            <a:endParaRPr sz="2320"/>
          </a:p>
          <a:p>
            <a:pPr indent="0" lvl="0" marL="0" rtl="0" algn="ctr">
              <a:spcBef>
                <a:spcPts val="0"/>
              </a:spcBef>
              <a:spcAft>
                <a:spcPts val="0"/>
              </a:spcAft>
              <a:buSzPct val="56108"/>
              <a:buNone/>
            </a:pPr>
            <a:r>
              <a:rPr lang="en" sz="1764"/>
              <a:t>Created by archives staff of Brandeis University: </a:t>
            </a:r>
            <a:r>
              <a:rPr lang="en" sz="1764"/>
              <a:t>May 2020 to December 2021</a:t>
            </a:r>
            <a:endParaRPr sz="1764"/>
          </a:p>
          <a:p>
            <a:pPr indent="0" lvl="0" marL="0" rtl="0" algn="l">
              <a:spcBef>
                <a:spcPts val="0"/>
              </a:spcBef>
              <a:spcAft>
                <a:spcPts val="0"/>
              </a:spcAft>
              <a:buSzPct val="39285"/>
              <a:buNone/>
            </a:pPr>
            <a:r>
              <a:t/>
            </a:r>
            <a:endParaRPr sz="2520"/>
          </a:p>
          <a:p>
            <a:pPr indent="0" lvl="0" marL="0" rtl="0" algn="l">
              <a:spcBef>
                <a:spcPts val="0"/>
              </a:spcBef>
              <a:spcAft>
                <a:spcPts val="0"/>
              </a:spcAft>
              <a:buSzPct val="39285"/>
              <a:buNone/>
            </a:pPr>
            <a:r>
              <a:t/>
            </a:r>
            <a:endParaRPr sz="2520"/>
          </a:p>
          <a:p>
            <a:pPr indent="0" lvl="0" marL="0" rtl="0" algn="l">
              <a:spcBef>
                <a:spcPts val="0"/>
              </a:spcBef>
              <a:spcAft>
                <a:spcPts val="0"/>
              </a:spcAft>
              <a:buSzPct val="39285"/>
              <a:buNone/>
            </a:pPr>
            <a:r>
              <a:t/>
            </a:r>
            <a:endParaRPr sz="2520"/>
          </a:p>
          <a:p>
            <a:pPr indent="0" lvl="0" marL="0" rtl="0" algn="l">
              <a:spcBef>
                <a:spcPts val="0"/>
              </a:spcBef>
              <a:spcAft>
                <a:spcPts val="0"/>
              </a:spcAft>
              <a:buSzPct val="50396"/>
              <a:buNone/>
            </a:pPr>
            <a:r>
              <a:rPr lang="en" sz="1964"/>
              <a:t>            https://tinyurl.com/bdfmvr87</a:t>
            </a:r>
            <a:endParaRPr sz="2431"/>
          </a:p>
          <a:p>
            <a:pPr indent="0" lvl="0" marL="0" rtl="0" algn="l">
              <a:spcBef>
                <a:spcPts val="0"/>
              </a:spcBef>
              <a:spcAft>
                <a:spcPts val="0"/>
              </a:spcAft>
              <a:buSzPct val="42672"/>
              <a:buNone/>
            </a:pPr>
            <a:r>
              <a:t/>
            </a:r>
            <a:endParaRPr sz="2320"/>
          </a:p>
          <a:p>
            <a:pPr indent="0" lvl="0" marL="0" rtl="0" algn="l">
              <a:spcBef>
                <a:spcPts val="0"/>
              </a:spcBef>
              <a:spcAft>
                <a:spcPts val="0"/>
              </a:spcAft>
              <a:buSzPct val="42672"/>
              <a:buNone/>
            </a:pPr>
            <a:r>
              <a:t/>
            </a:r>
            <a:endParaRPr sz="2320"/>
          </a:p>
        </p:txBody>
      </p:sp>
      <p:pic>
        <p:nvPicPr>
          <p:cNvPr id="70" name="Google Shape;70;p14"/>
          <p:cNvPicPr preferRelativeResize="0"/>
          <p:nvPr/>
        </p:nvPicPr>
        <p:blipFill>
          <a:blip r:embed="rId5">
            <a:alphaModFix/>
          </a:blip>
          <a:stretch>
            <a:fillRect/>
          </a:stretch>
        </p:blipFill>
        <p:spPr>
          <a:xfrm>
            <a:off x="5412350" y="2961625"/>
            <a:ext cx="2101274" cy="13178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87900" y="473775"/>
            <a:ext cx="8368200" cy="8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400">
                <a:solidFill>
                  <a:schemeClr val="accent5"/>
                </a:solidFill>
              </a:rPr>
              <a:t>Goal 5: </a:t>
            </a:r>
            <a:endParaRPr sz="2400">
              <a:solidFill>
                <a:schemeClr val="accent5"/>
              </a:solidFill>
            </a:endParaRPr>
          </a:p>
          <a:p>
            <a:pPr indent="0" lvl="0" marL="0" rtl="0" algn="ctr">
              <a:spcBef>
                <a:spcPts val="0"/>
              </a:spcBef>
              <a:spcAft>
                <a:spcPts val="0"/>
              </a:spcAft>
              <a:buSzPts val="990"/>
              <a:buNone/>
            </a:pPr>
            <a:r>
              <a:rPr lang="en" sz="2400">
                <a:solidFill>
                  <a:schemeClr val="accent5"/>
                </a:solidFill>
              </a:rPr>
              <a:t>Acknowledge Creators, Complex Provenance, </a:t>
            </a:r>
            <a:endParaRPr sz="2400">
              <a:solidFill>
                <a:schemeClr val="accent5"/>
              </a:solidFill>
            </a:endParaRPr>
          </a:p>
          <a:p>
            <a:pPr indent="0" lvl="0" marL="0" rtl="0" algn="ctr">
              <a:spcBef>
                <a:spcPts val="0"/>
              </a:spcBef>
              <a:spcAft>
                <a:spcPts val="0"/>
              </a:spcAft>
              <a:buSzPts val="990"/>
              <a:buNone/>
            </a:pPr>
            <a:r>
              <a:rPr lang="en" sz="2400">
                <a:solidFill>
                  <a:schemeClr val="accent5"/>
                </a:solidFill>
              </a:rPr>
              <a:t>and Lift Up Marginalized Voices</a:t>
            </a:r>
            <a:endParaRPr sz="2400">
              <a:solidFill>
                <a:schemeClr val="accent5"/>
              </a:solidFill>
            </a:endParaRPr>
          </a:p>
        </p:txBody>
      </p:sp>
      <p:sp>
        <p:nvSpPr>
          <p:cNvPr id="183" name="Google Shape;183;p32"/>
          <p:cNvSpPr txBox="1"/>
          <p:nvPr>
            <p:ph idx="1" type="body"/>
          </p:nvPr>
        </p:nvSpPr>
        <p:spPr>
          <a:xfrm>
            <a:off x="387900" y="1359050"/>
            <a:ext cx="8368200" cy="378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Slab"/>
                <a:ea typeface="Roboto Slab"/>
                <a:cs typeface="Roboto Slab"/>
                <a:sym typeface="Roboto Slab"/>
              </a:rPr>
              <a:t>New practices in our manual:</a:t>
            </a:r>
            <a:endParaRPr>
              <a:solidFill>
                <a:srgbClr val="FFFFFF"/>
              </a:solidFill>
              <a:latin typeface="Roboto Slab"/>
              <a:ea typeface="Roboto Slab"/>
              <a:cs typeface="Roboto Slab"/>
              <a:sym typeface="Roboto Slab"/>
            </a:endParaRPr>
          </a:p>
          <a:p>
            <a:pPr indent="0" lvl="0" marL="0" rtl="0" algn="l">
              <a:lnSpc>
                <a:spcPct val="115000"/>
              </a:lnSpc>
              <a:spcBef>
                <a:spcPts val="0"/>
              </a:spcBef>
              <a:spcAft>
                <a:spcPts val="0"/>
              </a:spcAft>
              <a:buNone/>
            </a:pPr>
            <a:r>
              <a:t/>
            </a:r>
            <a:endParaRPr>
              <a:solidFill>
                <a:srgbClr val="FFFFFF"/>
              </a:solidFill>
              <a:latin typeface="Roboto Slab"/>
              <a:ea typeface="Roboto Slab"/>
              <a:cs typeface="Roboto Slab"/>
              <a:sym typeface="Roboto Slab"/>
            </a:endParaRPr>
          </a:p>
          <a:p>
            <a:pPr indent="-342900" lvl="0" marL="457200" rtl="0" algn="l">
              <a:lnSpc>
                <a:spcPct val="115000"/>
              </a:lnSpc>
              <a:spcBef>
                <a:spcPts val="0"/>
              </a:spcBef>
              <a:spcAft>
                <a:spcPts val="0"/>
              </a:spcAft>
              <a:buSzPts val="1800"/>
              <a:buFont typeface="Roboto Slab"/>
              <a:buChar char="●"/>
            </a:pPr>
            <a:r>
              <a:rPr lang="en">
                <a:latin typeface="Roboto Slab"/>
                <a:ea typeface="Roboto Slab"/>
                <a:cs typeface="Roboto Slab"/>
                <a:sym typeface="Roboto Slab"/>
              </a:rPr>
              <a:t>Provenance and custodial history should be more robust and extensive</a:t>
            </a:r>
            <a:endParaRPr>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a:latin typeface="Roboto Slab"/>
              <a:ea typeface="Roboto Slab"/>
              <a:cs typeface="Roboto Slab"/>
              <a:sym typeface="Roboto Slab"/>
            </a:endParaRPr>
          </a:p>
          <a:p>
            <a:pPr indent="-342900" lvl="0" marL="457200" rtl="0" algn="l">
              <a:lnSpc>
                <a:spcPct val="115000"/>
              </a:lnSpc>
              <a:spcBef>
                <a:spcPts val="0"/>
              </a:spcBef>
              <a:spcAft>
                <a:spcPts val="0"/>
              </a:spcAft>
              <a:buSzPts val="1800"/>
              <a:buFont typeface="Roboto Slab"/>
              <a:buChar char="●"/>
            </a:pPr>
            <a:r>
              <a:rPr lang="en">
                <a:latin typeface="Roboto Slab"/>
                <a:ea typeface="Roboto Slab"/>
                <a:cs typeface="Roboto Slab"/>
                <a:sym typeface="Roboto Slab"/>
              </a:rPr>
              <a:t>Expand our expression of provenance to include all aspects of content creation, not just how the collection itself was created and donated</a:t>
            </a:r>
            <a:endParaRPr>
              <a:latin typeface="Roboto Slab"/>
              <a:ea typeface="Roboto Slab"/>
              <a:cs typeface="Roboto Slab"/>
              <a:sym typeface="Roboto Slab"/>
            </a:endParaRPr>
          </a:p>
          <a:p>
            <a:pPr indent="0" lvl="0" marL="457200" rtl="0" algn="l">
              <a:lnSpc>
                <a:spcPct val="115000"/>
              </a:lnSpc>
              <a:spcBef>
                <a:spcPts val="0"/>
              </a:spcBef>
              <a:spcAft>
                <a:spcPts val="0"/>
              </a:spcAft>
              <a:buNone/>
            </a:pPr>
            <a:r>
              <a:t/>
            </a:r>
            <a:endParaRPr>
              <a:latin typeface="Roboto Slab"/>
              <a:ea typeface="Roboto Slab"/>
              <a:cs typeface="Roboto Slab"/>
              <a:sym typeface="Roboto Slab"/>
            </a:endParaRPr>
          </a:p>
          <a:p>
            <a:pPr indent="-342900" lvl="0" marL="457200" rtl="0" algn="l">
              <a:lnSpc>
                <a:spcPct val="115000"/>
              </a:lnSpc>
              <a:spcBef>
                <a:spcPts val="0"/>
              </a:spcBef>
              <a:spcAft>
                <a:spcPts val="0"/>
              </a:spcAft>
              <a:buSzPts val="1800"/>
              <a:buFont typeface="Roboto Slab"/>
              <a:buChar char="●"/>
            </a:pPr>
            <a:r>
              <a:rPr lang="en">
                <a:latin typeface="Roboto Slab"/>
                <a:ea typeface="Roboto Slab"/>
                <a:cs typeface="Roboto Slab"/>
                <a:sym typeface="Roboto Slab"/>
              </a:rPr>
              <a:t>Repurpose the Custodial History Note to include this expanded provenance as a public note</a:t>
            </a:r>
            <a:endParaRPr sz="1700">
              <a:latin typeface="Roboto Slab"/>
              <a:ea typeface="Roboto Slab"/>
              <a:cs typeface="Roboto Slab"/>
              <a:sym typeface="Roboto Slab"/>
            </a:endParaRPr>
          </a:p>
          <a:p>
            <a:pPr indent="0" lvl="0" marL="0" rtl="0" algn="l">
              <a:lnSpc>
                <a:spcPct val="200000"/>
              </a:lnSpc>
              <a:spcBef>
                <a:spcPts val="0"/>
              </a:spcBef>
              <a:spcAft>
                <a:spcPts val="0"/>
              </a:spcAft>
              <a:buNone/>
            </a:pPr>
            <a:r>
              <a:t/>
            </a:r>
            <a:endParaRPr sz="1500">
              <a:latin typeface="Roboto Slab"/>
              <a:ea typeface="Roboto Slab"/>
              <a:cs typeface="Roboto Slab"/>
              <a:sym typeface="Roboto Slab"/>
            </a:endParaRPr>
          </a:p>
          <a:p>
            <a:pPr indent="0" lvl="0" marL="0" rtl="0" algn="l">
              <a:lnSpc>
                <a:spcPct val="200000"/>
              </a:lnSpc>
              <a:spcBef>
                <a:spcPts val="0"/>
              </a:spcBef>
              <a:spcAft>
                <a:spcPts val="0"/>
              </a:spcAft>
              <a:buNone/>
            </a:pPr>
            <a:r>
              <a:t/>
            </a:r>
            <a:endParaRPr sz="1500">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accent5"/>
                </a:solidFill>
              </a:rPr>
              <a:t>Revisited Custodial History for </a:t>
            </a:r>
            <a:endParaRPr>
              <a:solidFill>
                <a:schemeClr val="accent5"/>
              </a:solidFill>
            </a:endParaRPr>
          </a:p>
          <a:p>
            <a:pPr indent="0" lvl="0" marL="0" rtl="0" algn="ctr">
              <a:spcBef>
                <a:spcPts val="0"/>
              </a:spcBef>
              <a:spcAft>
                <a:spcPts val="0"/>
              </a:spcAft>
              <a:buNone/>
            </a:pPr>
            <a:r>
              <a:rPr lang="en">
                <a:solidFill>
                  <a:schemeClr val="accent5"/>
                </a:solidFill>
              </a:rPr>
              <a:t>The Gordon Fellman Papers</a:t>
            </a:r>
            <a:endParaRPr>
              <a:solidFill>
                <a:schemeClr val="accent5"/>
              </a:solidFill>
            </a:endParaRPr>
          </a:p>
        </p:txBody>
      </p:sp>
      <p:pic>
        <p:nvPicPr>
          <p:cNvPr id="189" name="Google Shape;189;p33"/>
          <p:cNvPicPr preferRelativeResize="0"/>
          <p:nvPr/>
        </p:nvPicPr>
        <p:blipFill>
          <a:blip r:embed="rId3">
            <a:alphaModFix/>
          </a:blip>
          <a:stretch>
            <a:fillRect/>
          </a:stretch>
        </p:blipFill>
        <p:spPr>
          <a:xfrm>
            <a:off x="0" y="1628584"/>
            <a:ext cx="9144000" cy="28013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87900" y="326350"/>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500">
                <a:solidFill>
                  <a:schemeClr val="accent5"/>
                </a:solidFill>
              </a:rPr>
              <a:t>Immediate Impacts of the Processing Manual</a:t>
            </a:r>
            <a:endParaRPr sz="2500">
              <a:solidFill>
                <a:schemeClr val="accent5"/>
              </a:solidFill>
            </a:endParaRPr>
          </a:p>
        </p:txBody>
      </p:sp>
      <p:sp>
        <p:nvSpPr>
          <p:cNvPr id="195" name="Google Shape;195;p34"/>
          <p:cNvSpPr txBox="1"/>
          <p:nvPr>
            <p:ph idx="1" type="body"/>
          </p:nvPr>
        </p:nvSpPr>
        <p:spPr>
          <a:xfrm>
            <a:off x="319800" y="1231900"/>
            <a:ext cx="8504400" cy="3911700"/>
          </a:xfrm>
          <a:prstGeom prst="rect">
            <a:avLst/>
          </a:prstGeom>
        </p:spPr>
        <p:txBody>
          <a:bodyPr anchorCtr="0" anchor="t" bIns="91425" lIns="91425" spcFirstLastPara="1" rIns="91425" wrap="square" tIns="91425">
            <a:normAutofit fontScale="55000" lnSpcReduction="20000"/>
          </a:bodyPr>
          <a:lstStyle/>
          <a:p>
            <a:pPr indent="0" lvl="0" marL="457200" rtl="0" algn="l">
              <a:spcBef>
                <a:spcPts val="0"/>
              </a:spcBef>
              <a:spcAft>
                <a:spcPts val="0"/>
              </a:spcAft>
              <a:buNone/>
            </a:pPr>
            <a:r>
              <a:t/>
            </a:r>
            <a:endParaRPr b="1" sz="1100">
              <a:solidFill>
                <a:srgbClr val="FFFFFF"/>
              </a:solidFill>
              <a:latin typeface="Arial"/>
              <a:ea typeface="Arial"/>
              <a:cs typeface="Arial"/>
              <a:sym typeface="Arial"/>
            </a:endParaRPr>
          </a:p>
          <a:p>
            <a:pPr indent="0" lvl="0" marL="0" rtl="0" algn="l">
              <a:spcBef>
                <a:spcPts val="0"/>
              </a:spcBef>
              <a:spcAft>
                <a:spcPts val="0"/>
              </a:spcAft>
              <a:buNone/>
            </a:pPr>
            <a:r>
              <a:rPr lang="en" sz="3250">
                <a:solidFill>
                  <a:srgbClr val="FFFFFF"/>
                </a:solidFill>
                <a:latin typeface="Roboto Slab"/>
                <a:ea typeface="Roboto Slab"/>
                <a:cs typeface="Roboto Slab"/>
                <a:sym typeface="Roboto Slab"/>
              </a:rPr>
              <a:t>Implementation of MPLP/ extensible processing </a:t>
            </a:r>
            <a:endParaRPr sz="325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3250">
              <a:solidFill>
                <a:srgbClr val="FFFFFF"/>
              </a:solidFill>
              <a:latin typeface="Roboto Slab"/>
              <a:ea typeface="Roboto Slab"/>
              <a:cs typeface="Roboto Slab"/>
              <a:sym typeface="Roboto Slab"/>
            </a:endParaRPr>
          </a:p>
          <a:p>
            <a:pPr indent="-342106" lvl="0" marL="914400" rtl="0" algn="l">
              <a:spcBef>
                <a:spcPts val="0"/>
              </a:spcBef>
              <a:spcAft>
                <a:spcPts val="0"/>
              </a:spcAft>
              <a:buClr>
                <a:srgbClr val="FFFFFF"/>
              </a:buClr>
              <a:buSzPct val="100000"/>
              <a:buFont typeface="Roboto Slab"/>
              <a:buChar char="●"/>
            </a:pPr>
            <a:r>
              <a:rPr lang="en" sz="3250">
                <a:solidFill>
                  <a:srgbClr val="FFFFFF"/>
                </a:solidFill>
                <a:latin typeface="Roboto Slab"/>
                <a:ea typeface="Roboto Slab"/>
                <a:cs typeface="Roboto Slab"/>
                <a:sym typeface="Roboto Slab"/>
              </a:rPr>
              <a:t>Provides reasoned and consistent parameters for MPLP decisions</a:t>
            </a:r>
            <a:endParaRPr sz="3250">
              <a:solidFill>
                <a:srgbClr val="FFFFFF"/>
              </a:solidFill>
              <a:latin typeface="Roboto Slab"/>
              <a:ea typeface="Roboto Slab"/>
              <a:cs typeface="Roboto Slab"/>
              <a:sym typeface="Roboto Slab"/>
            </a:endParaRPr>
          </a:p>
          <a:p>
            <a:pPr indent="0" lvl="0" marL="457200" rtl="0" algn="l">
              <a:spcBef>
                <a:spcPts val="0"/>
              </a:spcBef>
              <a:spcAft>
                <a:spcPts val="0"/>
              </a:spcAft>
              <a:buNone/>
            </a:pPr>
            <a:r>
              <a:t/>
            </a:r>
            <a:endParaRPr sz="3250">
              <a:solidFill>
                <a:srgbClr val="FFFFFF"/>
              </a:solidFill>
              <a:latin typeface="Roboto Slab"/>
              <a:ea typeface="Roboto Slab"/>
              <a:cs typeface="Roboto Slab"/>
              <a:sym typeface="Roboto Slab"/>
            </a:endParaRPr>
          </a:p>
          <a:p>
            <a:pPr indent="-342106" lvl="0" marL="914400" rtl="0" algn="l">
              <a:spcBef>
                <a:spcPts val="0"/>
              </a:spcBef>
              <a:spcAft>
                <a:spcPts val="0"/>
              </a:spcAft>
              <a:buClr>
                <a:srgbClr val="FFFFFF"/>
              </a:buClr>
              <a:buSzPct val="100000"/>
              <a:buFont typeface="Roboto Slab"/>
              <a:buChar char="●"/>
            </a:pPr>
            <a:r>
              <a:rPr lang="en" sz="3250">
                <a:solidFill>
                  <a:srgbClr val="FFFFFF"/>
                </a:solidFill>
                <a:latin typeface="Roboto Slab"/>
                <a:ea typeface="Roboto Slab"/>
                <a:cs typeface="Roboto Slab"/>
                <a:sym typeface="Roboto Slab"/>
              </a:rPr>
              <a:t>New focus on narrative notes fields</a:t>
            </a:r>
            <a:endParaRPr sz="325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325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3250">
                <a:solidFill>
                  <a:srgbClr val="FFFFFF"/>
                </a:solidFill>
                <a:latin typeface="Roboto Slab"/>
                <a:ea typeface="Roboto Slab"/>
                <a:cs typeface="Roboto Slab"/>
                <a:sym typeface="Roboto Slab"/>
              </a:rPr>
              <a:t>The collection and sharing of more extensive information about the materials during accessioning and throughout processing</a:t>
            </a:r>
            <a:endParaRPr sz="325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3250">
              <a:solidFill>
                <a:srgbClr val="FFFFFF"/>
              </a:solidFill>
              <a:latin typeface="Roboto Slab"/>
              <a:ea typeface="Roboto Slab"/>
              <a:cs typeface="Roboto Slab"/>
              <a:sym typeface="Roboto Slab"/>
            </a:endParaRPr>
          </a:p>
          <a:p>
            <a:pPr indent="-342106" lvl="0" marL="914400" rtl="0" algn="l">
              <a:spcBef>
                <a:spcPts val="0"/>
              </a:spcBef>
              <a:spcAft>
                <a:spcPts val="0"/>
              </a:spcAft>
              <a:buClr>
                <a:srgbClr val="FFFFFF"/>
              </a:buClr>
              <a:buSzPct val="100000"/>
              <a:buFont typeface="Roboto Slab"/>
              <a:buChar char="●"/>
            </a:pPr>
            <a:r>
              <a:rPr lang="en" sz="3250">
                <a:solidFill>
                  <a:srgbClr val="FFFFFF"/>
                </a:solidFill>
                <a:latin typeface="Roboto Slab"/>
                <a:ea typeface="Roboto Slab"/>
                <a:cs typeface="Roboto Slab"/>
                <a:sym typeface="Roboto Slab"/>
              </a:rPr>
              <a:t>Requires us to revisit lack of documentation for previous collections</a:t>
            </a:r>
            <a:endParaRPr sz="325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3250">
              <a:solidFill>
                <a:srgbClr val="FFFFFF"/>
              </a:solidFill>
              <a:latin typeface="Roboto Slab"/>
              <a:ea typeface="Roboto Slab"/>
              <a:cs typeface="Roboto Slab"/>
              <a:sym typeface="Roboto Slab"/>
            </a:endParaRPr>
          </a:p>
          <a:p>
            <a:pPr indent="-342106" lvl="0" marL="914400" rtl="0" algn="l">
              <a:spcBef>
                <a:spcPts val="0"/>
              </a:spcBef>
              <a:spcAft>
                <a:spcPts val="0"/>
              </a:spcAft>
              <a:buClr>
                <a:srgbClr val="FFFFFF"/>
              </a:buClr>
              <a:buSzPct val="100000"/>
              <a:buFont typeface="Roboto Slab"/>
              <a:buChar char="●"/>
            </a:pPr>
            <a:r>
              <a:rPr lang="en" sz="3250">
                <a:solidFill>
                  <a:srgbClr val="FFFFFF"/>
                </a:solidFill>
                <a:latin typeface="Roboto Slab"/>
                <a:ea typeface="Roboto Slab"/>
                <a:cs typeface="Roboto Slab"/>
                <a:sym typeface="Roboto Slab"/>
              </a:rPr>
              <a:t>Automatically</a:t>
            </a:r>
            <a:r>
              <a:rPr lang="en" sz="3250">
                <a:solidFill>
                  <a:srgbClr val="FFFFFF"/>
                </a:solidFill>
                <a:latin typeface="Roboto Slab"/>
                <a:ea typeface="Roboto Slab"/>
                <a:cs typeface="Roboto Slab"/>
                <a:sym typeface="Roboto Slab"/>
              </a:rPr>
              <a:t> made our archival work more transparent and more accountable to our user community</a:t>
            </a:r>
            <a:endParaRPr sz="3250">
              <a:solidFill>
                <a:srgbClr val="000000"/>
              </a:solidFill>
              <a:latin typeface="Roboto Slab"/>
              <a:ea typeface="Roboto Slab"/>
              <a:cs typeface="Roboto Slab"/>
              <a:sym typeface="Roboto Slab"/>
            </a:endParaRPr>
          </a:p>
          <a:p>
            <a:pPr indent="0" lvl="0" marL="0" rtl="0" algn="l">
              <a:spcBef>
                <a:spcPts val="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accent5"/>
                </a:solidFill>
              </a:rPr>
              <a:t>Sources</a:t>
            </a:r>
            <a:endParaRPr>
              <a:solidFill>
                <a:schemeClr val="accent5"/>
              </a:solidFill>
            </a:endParaRPr>
          </a:p>
        </p:txBody>
      </p:sp>
      <p:sp>
        <p:nvSpPr>
          <p:cNvPr id="201" name="Google Shape;201;p35"/>
          <p:cNvSpPr txBox="1"/>
          <p:nvPr>
            <p:ph idx="1" type="body"/>
          </p:nvPr>
        </p:nvSpPr>
        <p:spPr>
          <a:xfrm>
            <a:off x="387900" y="1305250"/>
            <a:ext cx="8368200" cy="3690600"/>
          </a:xfrm>
          <a:prstGeom prst="rect">
            <a:avLst/>
          </a:prstGeom>
        </p:spPr>
        <p:txBody>
          <a:bodyPr anchorCtr="0" anchor="t" bIns="91425" lIns="91425" spcFirstLastPara="1" rIns="91425" wrap="square" tIns="91425">
            <a:normAutofit lnSpcReduction="20000"/>
          </a:bodyPr>
          <a:lstStyle/>
          <a:p>
            <a:pPr indent="-298450" lvl="0" marL="457200" rtl="0" algn="l">
              <a:spcBef>
                <a:spcPts val="0"/>
              </a:spcBef>
              <a:spcAft>
                <a:spcPts val="0"/>
              </a:spcAft>
              <a:buSzPts val="1100"/>
              <a:buFont typeface="Roboto Slab"/>
              <a:buChar char="●"/>
            </a:pPr>
            <a:r>
              <a:rPr lang="en" sz="1100">
                <a:latin typeface="Roboto Slab"/>
                <a:ea typeface="Roboto Slab"/>
                <a:cs typeface="Roboto Slab"/>
                <a:sym typeface="Roboto Slab"/>
              </a:rPr>
              <a:t>Antracoli, Alexis A., et al. “</a:t>
            </a:r>
            <a:r>
              <a:rPr lang="en" sz="1100" u="sng">
                <a:latin typeface="Roboto Slab"/>
                <a:ea typeface="Roboto Slab"/>
                <a:cs typeface="Roboto Slab"/>
                <a:sym typeface="Roboto Slab"/>
                <a:hlinkClick r:id="rId3"/>
              </a:rPr>
              <a:t>Archives for Black Lives in Philadelphia: Anti-Racist Description Resource</a:t>
            </a:r>
            <a:r>
              <a:rPr lang="en" sz="1100">
                <a:latin typeface="Roboto Slab"/>
                <a:ea typeface="Roboto Slab"/>
                <a:cs typeface="Roboto Slab"/>
                <a:sym typeface="Roboto Slab"/>
              </a:rPr>
              <a:t>s.” </a:t>
            </a:r>
            <a:r>
              <a:rPr i="1" lang="en" sz="1100">
                <a:latin typeface="Roboto Slab"/>
                <a:ea typeface="Roboto Slab"/>
                <a:cs typeface="Roboto Slab"/>
                <a:sym typeface="Roboto Slab"/>
              </a:rPr>
              <a:t>Archives For Black Lives</a:t>
            </a:r>
            <a:r>
              <a:rPr lang="en" sz="1100">
                <a:latin typeface="Roboto Slab"/>
                <a:ea typeface="Roboto Slab"/>
                <a:cs typeface="Roboto Slab"/>
                <a:sym typeface="Roboto Slab"/>
              </a:rPr>
              <a:t>, 2019, archivesforblacklives.wordpress.com/. </a:t>
            </a:r>
            <a:endParaRPr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a:t>
            </a:r>
            <a:r>
              <a:rPr lang="en" sz="1100" u="sng">
                <a:latin typeface="Roboto Slab"/>
                <a:ea typeface="Roboto Slab"/>
                <a:cs typeface="Roboto Slab"/>
                <a:sym typeface="Roboto Slab"/>
                <a:hlinkClick r:id="rId4"/>
              </a:rPr>
              <a:t>Inclusive Description</a:t>
            </a:r>
            <a:r>
              <a:rPr lang="en" sz="1100">
                <a:latin typeface="Roboto Slab"/>
                <a:ea typeface="Roboto Slab"/>
                <a:cs typeface="Roboto Slab"/>
                <a:sym typeface="Roboto Slab"/>
              </a:rPr>
              <a:t>.” </a:t>
            </a:r>
            <a:r>
              <a:rPr i="1" lang="en" sz="1100">
                <a:latin typeface="Roboto Slab"/>
                <a:ea typeface="Roboto Slab"/>
                <a:cs typeface="Roboto Slab"/>
                <a:sym typeface="Roboto Slab"/>
              </a:rPr>
              <a:t>Inclusive Description | Society of American Archivists</a:t>
            </a:r>
            <a:r>
              <a:rPr lang="en" sz="1100">
                <a:latin typeface="Roboto Slab"/>
                <a:ea typeface="Roboto Slab"/>
                <a:cs typeface="Roboto Slab"/>
                <a:sym typeface="Roboto Slab"/>
              </a:rPr>
              <a:t>, Society of American Archivists, www2.archivists.org/groups/description-section/inclusive-description. </a:t>
            </a:r>
            <a:endParaRPr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a:t>
            </a:r>
            <a:r>
              <a:rPr lang="en" sz="1100" u="sng">
                <a:latin typeface="Roboto Slab"/>
                <a:ea typeface="Roboto Slab"/>
                <a:cs typeface="Roboto Slab"/>
                <a:sym typeface="Roboto Slab"/>
                <a:hlinkClick r:id="rId5"/>
              </a:rPr>
              <a:t>SCRC Statement on Potentially Harmful Language in Archival Description and Cataloging</a:t>
            </a:r>
            <a:r>
              <a:rPr lang="en" sz="1100">
                <a:latin typeface="Roboto Slab"/>
                <a:ea typeface="Roboto Slab"/>
                <a:cs typeface="Roboto Slab"/>
                <a:sym typeface="Roboto Slab"/>
              </a:rPr>
              <a:t>.” </a:t>
            </a:r>
            <a:r>
              <a:rPr i="1" lang="en" sz="1100">
                <a:latin typeface="Roboto Slab"/>
                <a:ea typeface="Roboto Slab"/>
                <a:cs typeface="Roboto Slab"/>
                <a:sym typeface="Roboto Slab"/>
              </a:rPr>
              <a:t>Temple University Libraries | SCRC Statement on Potentially Harmful</a:t>
            </a:r>
            <a:r>
              <a:rPr lang="en" sz="1100">
                <a:latin typeface="Roboto Slab"/>
                <a:ea typeface="Roboto Slab"/>
                <a:cs typeface="Roboto Slab"/>
                <a:sym typeface="Roboto Slab"/>
              </a:rPr>
              <a:t>, Temple University Libraries, 2018, library.temple.edu/policies/scrc-statement-on-potentially-harmful-language-in-archival-description-and-cataloging. </a:t>
            </a:r>
            <a:endParaRPr b="1"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 Okun, Tema. “</a:t>
            </a:r>
            <a:r>
              <a:rPr lang="en" sz="1100" u="sng">
                <a:latin typeface="Roboto Slab"/>
                <a:ea typeface="Roboto Slab"/>
                <a:cs typeface="Roboto Slab"/>
                <a:sym typeface="Roboto Slab"/>
                <a:hlinkClick r:id="rId6"/>
              </a:rPr>
              <a:t>WHITE SUPREMACY CULTURE: Characteristics</a:t>
            </a:r>
            <a:r>
              <a:rPr lang="en" sz="1100">
                <a:latin typeface="Roboto Slab"/>
                <a:ea typeface="Roboto Slab"/>
                <a:cs typeface="Roboto Slab"/>
                <a:sym typeface="Roboto Slab"/>
              </a:rPr>
              <a:t>.” </a:t>
            </a:r>
            <a:r>
              <a:rPr i="1" lang="en" sz="1100">
                <a:latin typeface="Roboto Slab"/>
                <a:ea typeface="Roboto Slab"/>
                <a:cs typeface="Roboto Slab"/>
                <a:sym typeface="Roboto Slab"/>
              </a:rPr>
              <a:t>Showing Up for Racial Justice - SURJ</a:t>
            </a:r>
            <a:r>
              <a:rPr lang="en" sz="1100">
                <a:latin typeface="Roboto Slab"/>
                <a:ea typeface="Roboto Slab"/>
                <a:cs typeface="Roboto Slab"/>
                <a:sym typeface="Roboto Slab"/>
              </a:rPr>
              <a:t>, 2021, www.showingupforracialjustice.org/white-supremacy-culture-characteristics.html. </a:t>
            </a:r>
            <a:endParaRPr i="1" sz="1100">
              <a:latin typeface="Roboto Slab"/>
              <a:ea typeface="Roboto Slab"/>
              <a:cs typeface="Roboto Slab"/>
              <a:sym typeface="Roboto Slab"/>
            </a:endParaRPr>
          </a:p>
          <a:p>
            <a:pPr indent="-298450" lvl="0" marL="457200" rtl="0" algn="l">
              <a:spcBef>
                <a:spcPts val="1200"/>
              </a:spcBef>
              <a:spcAft>
                <a:spcPts val="0"/>
              </a:spcAft>
              <a:buSzPts val="1100"/>
              <a:buFont typeface="Roboto Slab"/>
              <a:buChar char="●"/>
            </a:pPr>
            <a:r>
              <a:rPr lang="en" sz="1100">
                <a:latin typeface="Roboto Slab"/>
                <a:ea typeface="Roboto Slab"/>
                <a:cs typeface="Roboto Slab"/>
                <a:sym typeface="Roboto Slab"/>
              </a:rPr>
              <a:t>Caswell, Michelle. </a:t>
            </a:r>
            <a:r>
              <a:rPr i="1" lang="en" sz="1100" u="sng">
                <a:latin typeface="Roboto Slab"/>
                <a:ea typeface="Roboto Slab"/>
                <a:cs typeface="Roboto Slab"/>
                <a:sym typeface="Roboto Slab"/>
                <a:hlinkClick r:id="rId7"/>
              </a:rPr>
              <a:t>Identifying &amp; Dismantling White Supremacy in Archives</a:t>
            </a:r>
            <a:r>
              <a:rPr lang="en" sz="1100">
                <a:latin typeface="Roboto Slab"/>
                <a:ea typeface="Roboto Slab"/>
                <a:cs typeface="Roboto Slab"/>
                <a:sym typeface="Roboto Slab"/>
              </a:rPr>
              <a:t>. 2016, gracenbrilmyer.com/dismantling_whiteSupremacy_archives_WHOLE.pdf. </a:t>
            </a:r>
            <a:endParaRPr b="1" sz="1100">
              <a:latin typeface="Roboto Slab"/>
              <a:ea typeface="Roboto Slab"/>
              <a:cs typeface="Roboto Slab"/>
              <a:sym typeface="Roboto Slab"/>
            </a:endParaRPr>
          </a:p>
          <a:p>
            <a:pPr indent="-298450" lvl="0" marL="457200" rtl="0" algn="l">
              <a:spcBef>
                <a:spcPts val="1200"/>
              </a:spcBef>
              <a:spcAft>
                <a:spcPts val="0"/>
              </a:spcAft>
              <a:buSzPts val="1100"/>
              <a:buFont typeface="Roboto Slab"/>
              <a:buChar char="●"/>
            </a:pPr>
            <a:r>
              <a:rPr lang="en" sz="1100">
                <a:latin typeface="Roboto Slab"/>
                <a:ea typeface="Roboto Slab"/>
                <a:cs typeface="Roboto Slab"/>
                <a:sym typeface="Roboto Slab"/>
              </a:rPr>
              <a:t>Wood, Stacy, Kathy Carbone, Marika Cifor, Anne Gilliland, and Ricardo Punzalan. “Mobilizing Records: Re-Framing Archival Description to Support Human Rights.” Archival Science 14, no. 3-4 (2014): 397-419, doi.org/10.1007/s10502-014-9233-1.</a:t>
            </a:r>
            <a:endParaRPr sz="1100">
              <a:latin typeface="Roboto Slab"/>
              <a:ea typeface="Roboto Slab"/>
              <a:cs typeface="Roboto Slab"/>
              <a:sym typeface="Roboto Slab"/>
            </a:endParaRPr>
          </a:p>
          <a:p>
            <a:pPr indent="-298450" lvl="0" marL="457200" rtl="0" algn="l">
              <a:spcBef>
                <a:spcPts val="1000"/>
              </a:spcBef>
              <a:spcAft>
                <a:spcPts val="1000"/>
              </a:spcAft>
              <a:buSzPts val="1100"/>
              <a:buFont typeface="Roboto Slab"/>
              <a:buChar char="●"/>
            </a:pPr>
            <a:r>
              <a:rPr lang="en" sz="1100">
                <a:latin typeface="Roboto Slab"/>
                <a:ea typeface="Roboto Slab"/>
                <a:cs typeface="Roboto Slab"/>
                <a:sym typeface="Roboto Slab"/>
              </a:rPr>
              <a:t>Ramirez, Mario H. “Being Assumed Not to Be: A Critique of Whiteness as an Archival Imperative.” The American Archivist 78, no. 2, (Fall/Winter 2015): 339-356, doi.org/10.17723/0360-9081.78.2.339</a:t>
            </a:r>
            <a:endParaRPr>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accent5"/>
                </a:solidFill>
              </a:rPr>
              <a:t>Sources (continued)</a:t>
            </a:r>
            <a:endParaRPr>
              <a:solidFill>
                <a:schemeClr val="accent5"/>
              </a:solidFill>
            </a:endParaRPr>
          </a:p>
        </p:txBody>
      </p:sp>
      <p:sp>
        <p:nvSpPr>
          <p:cNvPr id="207" name="Google Shape;207;p36"/>
          <p:cNvSpPr txBox="1"/>
          <p:nvPr>
            <p:ph idx="1" type="body"/>
          </p:nvPr>
        </p:nvSpPr>
        <p:spPr>
          <a:xfrm>
            <a:off x="387900" y="1280625"/>
            <a:ext cx="8368200" cy="35553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Roboto Slab"/>
              <a:buChar char="●"/>
            </a:pPr>
            <a:r>
              <a:rPr lang="en" sz="1100">
                <a:latin typeface="Roboto Slab"/>
                <a:ea typeface="Roboto Slab"/>
                <a:cs typeface="Roboto Slab"/>
                <a:sym typeface="Roboto Slab"/>
              </a:rPr>
              <a:t>Light, Michelle, and Tom Hyry. “Colophons and Annotations: New Directions for the Finding Aid,” American Archivist 65, no. 2 (2002): 216-230, doi.org/10.17723/aarc.65.2.l3h27j5x8716586q. </a:t>
            </a:r>
            <a:endParaRPr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Hughes-Watkins, Lae’l. “Moving Toward a Reparative Archive: A Roadmap for a Holistic Approach to Disrupting Homogenous Histories in Academic Repositories and Creating Inclusive Spaces for Marginalized Voices,” Journal of Contemporary Archival Studies. 5.6. (2018), </a:t>
            </a:r>
            <a:r>
              <a:rPr lang="en" sz="1100" u="sng">
                <a:latin typeface="Roboto Slab"/>
                <a:ea typeface="Roboto Slab"/>
                <a:cs typeface="Roboto Slab"/>
                <a:sym typeface="Roboto Slab"/>
                <a:hlinkClick r:id="rId3"/>
              </a:rPr>
              <a:t>https://elischolar.library.yale.edu/jcas/vol5/iss1/6</a:t>
            </a:r>
            <a:endParaRPr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Douglas, Jennifer. “Toward More Honest Description.” American Archivist. 79:1 (Spring/Summer 2016): 26-55, doi.org/10.17723/0360-9081.79.1.26. </a:t>
            </a:r>
            <a:endParaRPr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Caswell, Michelle, and Marika Cifor. “From Human Rights to Feminist Ethics: Radical Empathy in the Archives.” Archivaria. 81 (Spring 2016), pp. 23-43. https://archivaria.ca/archivar/index.php/archivaria/article/view/13557. </a:t>
            </a:r>
            <a:endParaRPr sz="1100">
              <a:latin typeface="Roboto Slab"/>
              <a:ea typeface="Roboto Slab"/>
              <a:cs typeface="Roboto Slab"/>
              <a:sym typeface="Roboto Slab"/>
            </a:endParaRPr>
          </a:p>
          <a:p>
            <a:pPr indent="-298450" lvl="0" marL="457200" rtl="0" algn="l">
              <a:spcBef>
                <a:spcPts val="1000"/>
              </a:spcBef>
              <a:spcAft>
                <a:spcPts val="0"/>
              </a:spcAft>
              <a:buSzPts val="1100"/>
              <a:buFont typeface="Roboto Slab"/>
              <a:buChar char="●"/>
            </a:pPr>
            <a:r>
              <a:rPr lang="en" sz="1100">
                <a:latin typeface="Roboto Slab"/>
                <a:ea typeface="Roboto Slab"/>
                <a:cs typeface="Roboto Slab"/>
                <a:sym typeface="Roboto Slab"/>
              </a:rPr>
              <a:t>Cifor, Marika. “Aligning Bodies: Collecting, Arranging, and Describing Hatred for a Critical Queer Archives.” Library Trends 64, no. 4 (2016): 756-775, </a:t>
            </a:r>
            <a:r>
              <a:rPr lang="en" sz="1100" u="sng">
                <a:latin typeface="Roboto Slab"/>
                <a:ea typeface="Roboto Slab"/>
                <a:cs typeface="Roboto Slab"/>
                <a:sym typeface="Roboto Slab"/>
                <a:hlinkClick r:id="rId4"/>
              </a:rPr>
              <a:t>https://muse.jhu.edu/</a:t>
            </a:r>
            <a:r>
              <a:rPr lang="en" sz="1100">
                <a:latin typeface="Roboto Slab"/>
                <a:ea typeface="Roboto Slab"/>
                <a:cs typeface="Roboto Slab"/>
                <a:sym typeface="Roboto Slab"/>
              </a:rPr>
              <a:t>.</a:t>
            </a:r>
            <a:endParaRPr sz="1100">
              <a:latin typeface="Roboto Slab"/>
              <a:ea typeface="Roboto Slab"/>
              <a:cs typeface="Roboto Slab"/>
              <a:sym typeface="Roboto Slab"/>
            </a:endParaRPr>
          </a:p>
          <a:p>
            <a:pPr indent="-298450" lvl="0" marL="457200" rtl="0" algn="l">
              <a:spcBef>
                <a:spcPts val="1000"/>
              </a:spcBef>
              <a:spcAft>
                <a:spcPts val="1000"/>
              </a:spcAft>
              <a:buSzPts val="1100"/>
              <a:buFont typeface="Roboto Slab"/>
              <a:buChar char="●"/>
            </a:pPr>
            <a:r>
              <a:rPr lang="en" sz="1100">
                <a:latin typeface="Roboto Slab"/>
                <a:ea typeface="Roboto Slab"/>
                <a:cs typeface="Roboto Slab"/>
                <a:sym typeface="Roboto Slab"/>
              </a:rPr>
              <a:t>Drake, Jarrett M. “RadTech Meets RadArch: Towards A New Principle for Archives and Archival Description.” Paper presented at the Radcliff e Workshop on Technology &amp; Archival Processing, April 2016, Cambridge, MA, https://medium.com/on-archivy/radtech-meets-radarch-towards-a-new-principle-for-archives-andarchival-description-568f133e4325. </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600">
                <a:solidFill>
                  <a:schemeClr val="accent5"/>
                </a:solidFill>
              </a:rPr>
              <a:t>Revisiting the goals and practices we selected from the </a:t>
            </a:r>
            <a:r>
              <a:rPr lang="en" sz="2600" u="sng">
                <a:solidFill>
                  <a:schemeClr val="accent5"/>
                </a:solidFill>
                <a:hlinkClick r:id="rId3">
                  <a:extLst>
                    <a:ext uri="{A12FA001-AC4F-418D-AE19-62706E023703}">
                      <ahyp:hlinkClr val="tx"/>
                    </a:ext>
                  </a:extLst>
                </a:hlinkClick>
              </a:rPr>
              <a:t>SAA Core Values Statement and Code of Ethics:</a:t>
            </a:r>
            <a:endParaRPr sz="2600">
              <a:solidFill>
                <a:schemeClr val="accent5"/>
              </a:solidFill>
            </a:endParaRPr>
          </a:p>
        </p:txBody>
      </p:sp>
      <p:sp>
        <p:nvSpPr>
          <p:cNvPr id="213" name="Google Shape;213;p37"/>
          <p:cNvSpPr txBox="1"/>
          <p:nvPr>
            <p:ph idx="1" type="body"/>
          </p:nvPr>
        </p:nvSpPr>
        <p:spPr>
          <a:xfrm>
            <a:off x="387900" y="1299625"/>
            <a:ext cx="8368200" cy="365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252525"/>
              </a:solidFill>
              <a:highlight>
                <a:srgbClr val="000000"/>
              </a:highlight>
              <a:latin typeface="Roboto Slab"/>
              <a:ea typeface="Roboto Slab"/>
              <a:cs typeface="Roboto Slab"/>
              <a:sym typeface="Roboto Slab"/>
            </a:endParaRPr>
          </a:p>
          <a:p>
            <a:pPr indent="-342900" lvl="0" marL="914400" rtl="0" algn="l">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Expand access and usage opportunities for users, and potential users, of archival records.</a:t>
            </a:r>
            <a:endParaRPr>
              <a:solidFill>
                <a:srgbClr val="FFFFFF"/>
              </a:solidFill>
              <a:latin typeface="Roboto Slab"/>
              <a:ea typeface="Roboto Slab"/>
              <a:cs typeface="Roboto Slab"/>
              <a:sym typeface="Roboto Slab"/>
            </a:endParaRPr>
          </a:p>
          <a:p>
            <a:pPr indent="0" lvl="0" marL="914400" rtl="0" algn="l">
              <a:spcBef>
                <a:spcPts val="0"/>
              </a:spcBef>
              <a:spcAft>
                <a:spcPts val="0"/>
              </a:spcAft>
              <a:buNone/>
            </a:pPr>
            <a:r>
              <a:t/>
            </a:r>
            <a:endParaRPr>
              <a:solidFill>
                <a:srgbClr val="FFFFFF"/>
              </a:solidFill>
              <a:latin typeface="Roboto Slab"/>
              <a:ea typeface="Roboto Slab"/>
              <a:cs typeface="Roboto Slab"/>
              <a:sym typeface="Roboto Slab"/>
            </a:endParaRPr>
          </a:p>
          <a:p>
            <a:pPr indent="-342900" lvl="0" marL="914400" rtl="0" algn="l">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Develop and follow professional standards that promote transparency and mitigate harm.</a:t>
            </a:r>
            <a:endParaRPr>
              <a:solidFill>
                <a:srgbClr val="FFFFFF"/>
              </a:solidFill>
              <a:latin typeface="Roboto Slab"/>
              <a:ea typeface="Roboto Slab"/>
              <a:cs typeface="Roboto Slab"/>
              <a:sym typeface="Roboto Slab"/>
            </a:endParaRPr>
          </a:p>
          <a:p>
            <a:pPr indent="0" lvl="0" marL="914400" rtl="0" algn="l">
              <a:spcBef>
                <a:spcPts val="0"/>
              </a:spcBef>
              <a:spcAft>
                <a:spcPts val="0"/>
              </a:spcAft>
              <a:buNone/>
            </a:pPr>
            <a:r>
              <a:t/>
            </a:r>
            <a:endParaRPr>
              <a:solidFill>
                <a:srgbClr val="FFFFFF"/>
              </a:solidFill>
              <a:latin typeface="Roboto Slab"/>
              <a:ea typeface="Roboto Slab"/>
              <a:cs typeface="Roboto Slab"/>
              <a:sym typeface="Roboto Slab"/>
            </a:endParaRPr>
          </a:p>
          <a:p>
            <a:pPr indent="-342900" lvl="0" marL="914400" rtl="0" algn="l">
              <a:spcBef>
                <a:spcPts val="0"/>
              </a:spcBef>
              <a:spcAft>
                <a:spcPts val="0"/>
              </a:spcAft>
              <a:buClr>
                <a:srgbClr val="FFFFFF"/>
              </a:buClr>
              <a:buSzPts val="1800"/>
              <a:buFont typeface="Roboto Slab"/>
              <a:buChar char="●"/>
            </a:pPr>
            <a:r>
              <a:rPr lang="en">
                <a:solidFill>
                  <a:srgbClr val="FFFFFF"/>
                </a:solidFill>
                <a:latin typeface="Roboto Slab"/>
                <a:ea typeface="Roboto Slab"/>
                <a:cs typeface="Roboto Slab"/>
                <a:sym typeface="Roboto Slab"/>
              </a:rPr>
              <a:t>Respect the diversity found in humanity and advocate for archival collections to reflect that rich complexity.</a:t>
            </a:r>
            <a:endParaRPr>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ctrTitle"/>
          </p:nvPr>
        </p:nvSpPr>
        <p:spPr>
          <a:xfrm>
            <a:off x="1680300" y="843850"/>
            <a:ext cx="5783400" cy="178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Manual link: </a:t>
            </a:r>
            <a:r>
              <a:rPr lang="en" sz="2742" u="sng">
                <a:solidFill>
                  <a:schemeClr val="hlink"/>
                </a:solidFill>
                <a:hlinkClick r:id="rId3"/>
              </a:rPr>
              <a:t>https://tinyurl.com/bdfmvr87</a:t>
            </a:r>
            <a:endParaRPr sz="2742"/>
          </a:p>
          <a:p>
            <a:pPr indent="0" lvl="0" marL="0" rtl="0" algn="ctr">
              <a:spcBef>
                <a:spcPts val="0"/>
              </a:spcBef>
              <a:spcAft>
                <a:spcPts val="0"/>
              </a:spcAft>
              <a:buNone/>
            </a:pPr>
            <a:r>
              <a:t/>
            </a:r>
            <a:endParaRPr sz="3555"/>
          </a:p>
          <a:p>
            <a:pPr indent="0" lvl="0" marL="0" rtl="0" algn="ctr">
              <a:spcBef>
                <a:spcPts val="0"/>
              </a:spcBef>
              <a:spcAft>
                <a:spcPts val="0"/>
              </a:spcAft>
              <a:buNone/>
            </a:pPr>
            <a:r>
              <a:rPr lang="en"/>
              <a:t>Contact Us:	</a:t>
            </a:r>
            <a:endParaRPr/>
          </a:p>
        </p:txBody>
      </p:sp>
      <p:sp>
        <p:nvSpPr>
          <p:cNvPr id="219" name="Google Shape;219;p38"/>
          <p:cNvSpPr txBox="1"/>
          <p:nvPr>
            <p:ph idx="1" type="subTitle"/>
          </p:nvPr>
        </p:nvSpPr>
        <p:spPr>
          <a:xfrm>
            <a:off x="1287650" y="2862250"/>
            <a:ext cx="6126900" cy="9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Kate McNally:</a:t>
            </a:r>
            <a:r>
              <a:rPr lang="en" sz="2000"/>
              <a:t>  </a:t>
            </a:r>
            <a:r>
              <a:rPr lang="en" sz="2000">
                <a:solidFill>
                  <a:schemeClr val="hlink"/>
                </a:solidFill>
                <a:uFill>
                  <a:noFill/>
                </a:uFill>
                <a:hlinkClick r:id="rId4"/>
              </a:rPr>
              <a:t>kmcnally@brandei</a:t>
            </a:r>
            <a:r>
              <a:rPr lang="en" sz="2000">
                <a:solidFill>
                  <a:schemeClr val="hlink"/>
                </a:solidFill>
                <a:uFill>
                  <a:noFill/>
                </a:uFill>
                <a:hlinkClick r:id="rId5"/>
              </a:rPr>
              <a:t>s.edu</a:t>
            </a:r>
            <a:r>
              <a:rPr lang="en" sz="2000"/>
              <a:t>  </a:t>
            </a:r>
            <a:endParaRPr sz="2000"/>
          </a:p>
          <a:p>
            <a:pPr indent="0" lvl="0" marL="1371600" rtl="0" algn="l">
              <a:spcBef>
                <a:spcPts val="0"/>
              </a:spcBef>
              <a:spcAft>
                <a:spcPts val="0"/>
              </a:spcAft>
              <a:buNone/>
            </a:pPr>
            <a:r>
              <a:t/>
            </a:r>
            <a:endParaRPr sz="600"/>
          </a:p>
          <a:p>
            <a:pPr indent="457200" lvl="0" marL="1371600" rtl="0" algn="l">
              <a:spcBef>
                <a:spcPts val="0"/>
              </a:spcBef>
              <a:spcAft>
                <a:spcPts val="0"/>
              </a:spcAft>
              <a:buNone/>
            </a:pPr>
            <a:r>
              <a:rPr lang="en" sz="2000"/>
              <a:t>Kathryn.Mcnally@tufts.edu</a:t>
            </a:r>
            <a:endParaRPr sz="2000"/>
          </a:p>
          <a:p>
            <a:pPr indent="0" lvl="0" marL="0" rtl="0" algn="ctr">
              <a:spcBef>
                <a:spcPts val="0"/>
              </a:spcBef>
              <a:spcAft>
                <a:spcPts val="0"/>
              </a:spcAft>
              <a:buNone/>
            </a:pPr>
            <a:r>
              <a:t/>
            </a:r>
            <a:endParaRPr sz="2000"/>
          </a:p>
          <a:p>
            <a:pPr indent="0" lvl="0" marL="0" rtl="0" algn="l">
              <a:spcBef>
                <a:spcPts val="0"/>
              </a:spcBef>
              <a:spcAft>
                <a:spcPts val="0"/>
              </a:spcAft>
              <a:buNone/>
            </a:pPr>
            <a:r>
              <a:rPr b="1" lang="en" sz="2000"/>
              <a:t>Maggie McNeely: </a:t>
            </a:r>
            <a:r>
              <a:rPr lang="en" sz="2000"/>
              <a:t>mmcneely@binghamton.edu</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308950"/>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400">
                <a:solidFill>
                  <a:schemeClr val="accent5"/>
                </a:solidFill>
              </a:rPr>
              <a:t>Reparative Archival Work</a:t>
            </a:r>
            <a:endParaRPr sz="2400">
              <a:solidFill>
                <a:schemeClr val="accent5"/>
              </a:solidFill>
            </a:endParaRPr>
          </a:p>
        </p:txBody>
      </p:sp>
      <p:sp>
        <p:nvSpPr>
          <p:cNvPr id="76" name="Google Shape;76;p15"/>
          <p:cNvSpPr txBox="1"/>
          <p:nvPr>
            <p:ph idx="1" type="body"/>
          </p:nvPr>
        </p:nvSpPr>
        <p:spPr>
          <a:xfrm>
            <a:off x="387900" y="1316925"/>
            <a:ext cx="8368200" cy="382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700">
                <a:latin typeface="Roboto Slab"/>
                <a:ea typeface="Roboto Slab"/>
                <a:cs typeface="Roboto Slab"/>
                <a:sym typeface="Roboto Slab"/>
              </a:rPr>
              <a:t>“When archivists and their institutions acknowledge the marginalization or absence of the oppressed they must respond through establishing a reparative archive that engenders inclusivity. Reparative archival work does not pretend to ignore the imperialist, racist, homophobic, sexist, ableist, and other discriminatory traditions of mainstream archives, but instead acknowledges these failures and engages in conscious actions toward a wholeness that may seem to be an exercise in futility but in actuality is an ethical imperative for all within traditional archival spaces” </a:t>
            </a:r>
            <a:endParaRPr sz="1700">
              <a:latin typeface="Roboto Slab"/>
              <a:ea typeface="Roboto Slab"/>
              <a:cs typeface="Roboto Slab"/>
              <a:sym typeface="Roboto Slab"/>
            </a:endParaRPr>
          </a:p>
          <a:p>
            <a:pPr indent="0" lvl="0" marL="0" rtl="0" algn="ctr">
              <a:spcBef>
                <a:spcPts val="0"/>
              </a:spcBef>
              <a:spcAft>
                <a:spcPts val="0"/>
              </a:spcAft>
              <a:buNone/>
            </a:pPr>
            <a:r>
              <a:t/>
            </a:r>
            <a:endParaRPr sz="1700">
              <a:latin typeface="Roboto Slab"/>
              <a:ea typeface="Roboto Slab"/>
              <a:cs typeface="Roboto Slab"/>
              <a:sym typeface="Roboto Slab"/>
            </a:endParaRPr>
          </a:p>
          <a:p>
            <a:pPr indent="0" lvl="0" marL="457200" rtl="0" algn="ctr">
              <a:spcBef>
                <a:spcPts val="0"/>
              </a:spcBef>
              <a:spcAft>
                <a:spcPts val="0"/>
              </a:spcAft>
              <a:buNone/>
            </a:pPr>
            <a:r>
              <a:rPr i="1" lang="en" sz="1600">
                <a:latin typeface="Roboto Slab"/>
                <a:ea typeface="Roboto Slab"/>
                <a:cs typeface="Roboto Slab"/>
                <a:sym typeface="Roboto Slab"/>
              </a:rPr>
              <a:t>-- </a:t>
            </a:r>
            <a:r>
              <a:rPr lang="en" sz="1600">
                <a:latin typeface="Roboto Slab"/>
                <a:ea typeface="Roboto Slab"/>
                <a:cs typeface="Roboto Slab"/>
                <a:sym typeface="Roboto Slab"/>
              </a:rPr>
              <a:t>Lae’l</a:t>
            </a:r>
            <a:r>
              <a:rPr i="1" lang="en" sz="1600">
                <a:latin typeface="Roboto Slab"/>
                <a:ea typeface="Roboto Slab"/>
                <a:cs typeface="Roboto Slab"/>
                <a:sym typeface="Roboto Slab"/>
              </a:rPr>
              <a:t> </a:t>
            </a:r>
            <a:r>
              <a:rPr lang="en" sz="1600">
                <a:latin typeface="Roboto Slab"/>
                <a:ea typeface="Roboto Slab"/>
                <a:cs typeface="Roboto Slab"/>
                <a:sym typeface="Roboto Slab"/>
              </a:rPr>
              <a:t>Hughes-</a:t>
            </a:r>
            <a:r>
              <a:rPr lang="en" sz="1600">
                <a:latin typeface="Roboto Slab"/>
                <a:ea typeface="Roboto Slab"/>
                <a:cs typeface="Roboto Slab"/>
                <a:sym typeface="Roboto Slab"/>
              </a:rPr>
              <a:t>Watkins</a:t>
            </a:r>
            <a:r>
              <a:rPr lang="en" sz="1600">
                <a:latin typeface="Roboto Slab"/>
                <a:ea typeface="Roboto Slab"/>
                <a:cs typeface="Roboto Slab"/>
                <a:sym typeface="Roboto Slab"/>
              </a:rPr>
              <a:t>,</a:t>
            </a:r>
            <a:r>
              <a:rPr i="1" lang="en" sz="1600">
                <a:latin typeface="Roboto Slab"/>
                <a:ea typeface="Roboto Slab"/>
                <a:cs typeface="Roboto Slab"/>
                <a:sym typeface="Roboto Slab"/>
              </a:rPr>
              <a:t> Moving Toward a Reparative Archive: A Roadmap for a Holistic Approach to Disrupting Homogenous Histories in Academic Repositories and Creating Inclusive Spaces for Marginalized Voices</a:t>
            </a:r>
            <a:r>
              <a:rPr i="1" lang="en" sz="1600">
                <a:latin typeface="Roboto Slab"/>
                <a:ea typeface="Roboto Slab"/>
                <a:cs typeface="Roboto Slab"/>
                <a:sym typeface="Roboto Slab"/>
              </a:rPr>
              <a:t>, 2018</a:t>
            </a:r>
            <a:endParaRPr sz="2300">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accent5"/>
                </a:solidFill>
              </a:rPr>
              <a:t>Defining our Terms</a:t>
            </a:r>
            <a:endParaRPr>
              <a:solidFill>
                <a:schemeClr val="accent5"/>
              </a:solidFill>
            </a:endParaRPr>
          </a:p>
        </p:txBody>
      </p:sp>
      <p:sp>
        <p:nvSpPr>
          <p:cNvPr id="82" name="Google Shape;82;p16"/>
          <p:cNvSpPr txBox="1"/>
          <p:nvPr>
            <p:ph idx="1" type="body"/>
          </p:nvPr>
        </p:nvSpPr>
        <p:spPr>
          <a:xfrm>
            <a:off x="387900" y="1253400"/>
            <a:ext cx="8368200" cy="37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Roboto Slab"/>
                <a:ea typeface="Roboto Slab"/>
                <a:cs typeface="Roboto Slab"/>
                <a:sym typeface="Roboto Slab"/>
              </a:rPr>
              <a:t>Social Justice</a:t>
            </a:r>
            <a:endParaRPr b="1" sz="1600">
              <a:latin typeface="Roboto Slab"/>
              <a:ea typeface="Roboto Slab"/>
              <a:cs typeface="Roboto Slab"/>
              <a:sym typeface="Roboto Slab"/>
            </a:endParaRPr>
          </a:p>
          <a:p>
            <a:pPr indent="0" lvl="0" marL="457200" rtl="0" algn="l">
              <a:spcBef>
                <a:spcPts val="1200"/>
              </a:spcBef>
              <a:spcAft>
                <a:spcPts val="0"/>
              </a:spcAft>
              <a:buNone/>
            </a:pPr>
            <a:r>
              <a:rPr i="1" lang="en" sz="1600">
                <a:latin typeface="Roboto Slab"/>
                <a:ea typeface="Roboto Slab"/>
                <a:cs typeface="Roboto Slab"/>
                <a:sym typeface="Roboto Slab"/>
              </a:rPr>
              <a:t>“… social justice is both a process and a goal. The goal of social justice is full and equal participation of all groups in a society that is mutually shaped to meet their needs. Social justice includes a vision of society in which the distribution of resources is equitable and all members are psychologically and physically safe and secure.”</a:t>
            </a:r>
            <a:r>
              <a:rPr lang="en" sz="1600">
                <a:latin typeface="Roboto Slab"/>
                <a:ea typeface="Roboto Slab"/>
                <a:cs typeface="Roboto Slab"/>
                <a:sym typeface="Roboto Slab"/>
              </a:rPr>
              <a:t> </a:t>
            </a:r>
            <a:r>
              <a:rPr lang="en" sz="1600">
                <a:latin typeface="Roboto Slab"/>
                <a:ea typeface="Roboto Slab"/>
                <a:cs typeface="Roboto Slab"/>
                <a:sym typeface="Roboto Slab"/>
              </a:rPr>
              <a:t>(Lee Ann Bell, </a:t>
            </a:r>
            <a:r>
              <a:rPr i="1" lang="en" sz="1600">
                <a:latin typeface="Roboto Slab"/>
                <a:ea typeface="Roboto Slab"/>
                <a:cs typeface="Roboto Slab"/>
                <a:sym typeface="Roboto Slab"/>
              </a:rPr>
              <a:t>Theoretical Foundations for Social Justice Education</a:t>
            </a:r>
            <a:r>
              <a:rPr lang="en" sz="1600">
                <a:latin typeface="Roboto Slab"/>
                <a:ea typeface="Roboto Slab"/>
                <a:cs typeface="Roboto Slab"/>
                <a:sym typeface="Roboto Slab"/>
              </a:rPr>
              <a:t>, 2013, p. 21)</a:t>
            </a:r>
            <a:endParaRPr sz="1600">
              <a:latin typeface="Roboto Slab"/>
              <a:ea typeface="Roboto Slab"/>
              <a:cs typeface="Roboto Slab"/>
              <a:sym typeface="Roboto Slab"/>
            </a:endParaRPr>
          </a:p>
          <a:p>
            <a:pPr indent="0" lvl="0" marL="0" rtl="0" algn="l">
              <a:spcBef>
                <a:spcPts val="1200"/>
              </a:spcBef>
              <a:spcAft>
                <a:spcPts val="0"/>
              </a:spcAft>
              <a:buNone/>
            </a:pPr>
            <a:r>
              <a:rPr b="1" lang="en" sz="1600">
                <a:latin typeface="Roboto Slab"/>
                <a:ea typeface="Roboto Slab"/>
                <a:cs typeface="Roboto Slab"/>
                <a:sym typeface="Roboto Slab"/>
              </a:rPr>
              <a:t>Anti-oppressive Archival Work</a:t>
            </a:r>
            <a:endParaRPr b="1" sz="1600">
              <a:latin typeface="Roboto Slab"/>
              <a:ea typeface="Roboto Slab"/>
              <a:cs typeface="Roboto Slab"/>
              <a:sym typeface="Roboto Slab"/>
            </a:endParaRPr>
          </a:p>
          <a:p>
            <a:pPr indent="0" lvl="0" marL="457200" rtl="0" algn="l">
              <a:spcBef>
                <a:spcPts val="1200"/>
              </a:spcBef>
              <a:spcAft>
                <a:spcPts val="1200"/>
              </a:spcAft>
              <a:buNone/>
            </a:pPr>
            <a:r>
              <a:rPr i="1" lang="en" sz="1600">
                <a:latin typeface="Roboto Slab"/>
                <a:ea typeface="Roboto Slab"/>
                <a:cs typeface="Roboto Slab"/>
                <a:sym typeface="Roboto Slab"/>
              </a:rPr>
              <a:t>“Anti-Oppression work seeks to recognize the oppression that exists in our society and attempts to mitigate its effects and eventually equalize the power imbalance in our communities.” </a:t>
            </a:r>
            <a:r>
              <a:rPr lang="en" sz="1600">
                <a:latin typeface="Roboto Slab"/>
                <a:ea typeface="Roboto Slab"/>
                <a:cs typeface="Roboto Slab"/>
                <a:sym typeface="Roboto Slab"/>
              </a:rPr>
              <a:t>(Anti-Violence Project, Univ. of Victoria, BC)</a:t>
            </a:r>
            <a:r>
              <a:rPr lang="en" sz="1600">
                <a:latin typeface="Roboto Slab"/>
                <a:ea typeface="Roboto Slab"/>
                <a:cs typeface="Roboto Slab"/>
                <a:sym typeface="Roboto Slab"/>
              </a:rPr>
              <a:t>	</a:t>
            </a:r>
            <a:endParaRPr sz="1600">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accent5"/>
                </a:solidFill>
              </a:rPr>
              <a:t>SAA Core Values Statement &amp; Code of Ethics</a:t>
            </a:r>
            <a:endParaRPr>
              <a:solidFill>
                <a:schemeClr val="accent5"/>
              </a:solidFill>
            </a:endParaRPr>
          </a:p>
        </p:txBody>
      </p:sp>
      <p:sp>
        <p:nvSpPr>
          <p:cNvPr id="88" name="Google Shape;88;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u="sng">
                <a:solidFill>
                  <a:schemeClr val="hlink"/>
                </a:solidFill>
                <a:latin typeface="Roboto Slab"/>
                <a:ea typeface="Roboto Slab"/>
                <a:cs typeface="Roboto Slab"/>
                <a:sym typeface="Roboto Slab"/>
                <a:hlinkClick r:id="rId3"/>
              </a:rPr>
              <a:t>SAA Core Values Statement and Code of Ethics</a:t>
            </a:r>
            <a:endParaRPr b="1" sz="1700">
              <a:solidFill>
                <a:schemeClr val="accent5"/>
              </a:solidFill>
              <a:latin typeface="Roboto Slab"/>
              <a:ea typeface="Roboto Slab"/>
              <a:cs typeface="Roboto Slab"/>
              <a:sym typeface="Roboto Slab"/>
            </a:endParaRPr>
          </a:p>
          <a:p>
            <a:pPr indent="0" lvl="0" marL="0" rtl="0" algn="ctr">
              <a:spcBef>
                <a:spcPts val="0"/>
              </a:spcBef>
              <a:spcAft>
                <a:spcPts val="0"/>
              </a:spcAft>
              <a:buNone/>
            </a:pPr>
            <a:r>
              <a:t/>
            </a:r>
            <a:endParaRPr b="1" sz="1500">
              <a:solidFill>
                <a:schemeClr val="accent5"/>
              </a:solidFill>
              <a:latin typeface="Roboto Slab"/>
              <a:ea typeface="Roboto Slab"/>
              <a:cs typeface="Roboto Slab"/>
              <a:sym typeface="Roboto Slab"/>
            </a:endParaRPr>
          </a:p>
          <a:p>
            <a:pPr indent="-330200" lvl="0" marL="914400" rtl="0" algn="l">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Expand access and usage opportunities for users, and potential users, of archival records.</a:t>
            </a:r>
            <a:endParaRPr sz="1600">
              <a:solidFill>
                <a:srgbClr val="FFFFFF"/>
              </a:solidFill>
              <a:latin typeface="Roboto Slab"/>
              <a:ea typeface="Roboto Slab"/>
              <a:cs typeface="Roboto Slab"/>
              <a:sym typeface="Roboto Slab"/>
            </a:endParaRPr>
          </a:p>
          <a:p>
            <a:pPr indent="0" lvl="0" marL="914400" rtl="0" algn="l">
              <a:spcBef>
                <a:spcPts val="0"/>
              </a:spcBef>
              <a:spcAft>
                <a:spcPts val="0"/>
              </a:spcAft>
              <a:buNone/>
            </a:pPr>
            <a:r>
              <a:t/>
            </a:r>
            <a:endParaRPr sz="1600">
              <a:solidFill>
                <a:srgbClr val="FFFFFF"/>
              </a:solidFill>
              <a:latin typeface="Roboto Slab"/>
              <a:ea typeface="Roboto Slab"/>
              <a:cs typeface="Roboto Slab"/>
              <a:sym typeface="Roboto Slab"/>
            </a:endParaRPr>
          </a:p>
          <a:p>
            <a:pPr indent="-330200" lvl="0" marL="914400" rtl="0" algn="l">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Develop and follow professional standards that promote transparency and mitigate harm.</a:t>
            </a:r>
            <a:endParaRPr sz="1600">
              <a:solidFill>
                <a:srgbClr val="FFFFFF"/>
              </a:solidFill>
              <a:latin typeface="Roboto Slab"/>
              <a:ea typeface="Roboto Slab"/>
              <a:cs typeface="Roboto Slab"/>
              <a:sym typeface="Roboto Slab"/>
            </a:endParaRPr>
          </a:p>
          <a:p>
            <a:pPr indent="0" lvl="0" marL="914400" rtl="0" algn="l">
              <a:spcBef>
                <a:spcPts val="0"/>
              </a:spcBef>
              <a:spcAft>
                <a:spcPts val="0"/>
              </a:spcAft>
              <a:buNone/>
            </a:pPr>
            <a:r>
              <a:t/>
            </a:r>
            <a:endParaRPr sz="1600">
              <a:solidFill>
                <a:srgbClr val="FFFFFF"/>
              </a:solidFill>
              <a:latin typeface="Roboto Slab"/>
              <a:ea typeface="Roboto Slab"/>
              <a:cs typeface="Roboto Slab"/>
              <a:sym typeface="Roboto Slab"/>
            </a:endParaRPr>
          </a:p>
          <a:p>
            <a:pPr indent="-330200" lvl="0" marL="914400" rtl="0" algn="l">
              <a:spcBef>
                <a:spcPts val="0"/>
              </a:spcBef>
              <a:spcAft>
                <a:spcPts val="0"/>
              </a:spcAft>
              <a:buClr>
                <a:srgbClr val="FFFFFF"/>
              </a:buClr>
              <a:buSzPts val="1600"/>
              <a:buFont typeface="Roboto Slab"/>
              <a:buChar char="●"/>
            </a:pPr>
            <a:r>
              <a:rPr lang="en" sz="1600">
                <a:solidFill>
                  <a:srgbClr val="FFFFFF"/>
                </a:solidFill>
                <a:latin typeface="Roboto Slab"/>
                <a:ea typeface="Roboto Slab"/>
                <a:cs typeface="Roboto Slab"/>
                <a:sym typeface="Roboto Slab"/>
              </a:rPr>
              <a:t>Respect the diversity found in humanity and advocate for archival collections to reflect that rich complexity.</a:t>
            </a:r>
            <a:endParaRPr sz="2300">
              <a:solidFill>
                <a:srgbClr val="FFFFFF"/>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accent5"/>
                </a:solidFill>
              </a:rPr>
              <a:t>The Manual’s Goals for DEIA Practices</a:t>
            </a:r>
            <a:endParaRPr>
              <a:solidFill>
                <a:schemeClr val="accent5"/>
              </a:solidFill>
            </a:endParaRPr>
          </a:p>
        </p:txBody>
      </p:sp>
      <p:sp>
        <p:nvSpPr>
          <p:cNvPr id="94" name="Google Shape;94;p18"/>
          <p:cNvSpPr txBox="1"/>
          <p:nvPr>
            <p:ph idx="1" type="body"/>
          </p:nvPr>
        </p:nvSpPr>
        <p:spPr>
          <a:xfrm>
            <a:off x="1162350" y="1565400"/>
            <a:ext cx="6819300" cy="31557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1000"/>
              </a:spcBef>
              <a:spcAft>
                <a:spcPts val="0"/>
              </a:spcAft>
              <a:buSzPts val="1800"/>
              <a:buFont typeface="Roboto Slab"/>
              <a:buAutoNum type="arabicPeriod"/>
            </a:pPr>
            <a:r>
              <a:rPr lang="en">
                <a:latin typeface="Roboto Slab"/>
                <a:ea typeface="Roboto Slab"/>
                <a:cs typeface="Roboto Slab"/>
                <a:sym typeface="Roboto Slab"/>
              </a:rPr>
              <a:t>Use MPLP processes to increase access to collections</a:t>
            </a:r>
            <a:endParaRPr>
              <a:latin typeface="Roboto Slab"/>
              <a:ea typeface="Roboto Slab"/>
              <a:cs typeface="Roboto Slab"/>
              <a:sym typeface="Roboto Slab"/>
            </a:endParaRPr>
          </a:p>
          <a:p>
            <a:pPr indent="-342900" lvl="0" marL="457200" rtl="0" algn="l">
              <a:lnSpc>
                <a:spcPct val="100000"/>
              </a:lnSpc>
              <a:spcBef>
                <a:spcPts val="1000"/>
              </a:spcBef>
              <a:spcAft>
                <a:spcPts val="0"/>
              </a:spcAft>
              <a:buSzPts val="1800"/>
              <a:buFont typeface="Roboto Slab"/>
              <a:buAutoNum type="arabicPeriod"/>
            </a:pPr>
            <a:r>
              <a:rPr lang="en">
                <a:latin typeface="Roboto Slab"/>
                <a:ea typeface="Roboto Slab"/>
                <a:cs typeface="Roboto Slab"/>
                <a:sym typeface="Roboto Slab"/>
              </a:rPr>
              <a:t>Increase transparency around archival practice and decision-making</a:t>
            </a:r>
            <a:endParaRPr>
              <a:latin typeface="Roboto Slab"/>
              <a:ea typeface="Roboto Slab"/>
              <a:cs typeface="Roboto Slab"/>
              <a:sym typeface="Roboto Slab"/>
            </a:endParaRPr>
          </a:p>
          <a:p>
            <a:pPr indent="-342900" lvl="0" marL="457200" rtl="0" algn="l">
              <a:lnSpc>
                <a:spcPct val="100000"/>
              </a:lnSpc>
              <a:spcBef>
                <a:spcPts val="1000"/>
              </a:spcBef>
              <a:spcAft>
                <a:spcPts val="0"/>
              </a:spcAft>
              <a:buSzPts val="1800"/>
              <a:buFont typeface="Roboto Slab"/>
              <a:buAutoNum type="arabicPeriod"/>
            </a:pPr>
            <a:r>
              <a:rPr lang="en">
                <a:latin typeface="Roboto Slab"/>
                <a:ea typeface="Roboto Slab"/>
                <a:cs typeface="Roboto Slab"/>
                <a:sym typeface="Roboto Slab"/>
              </a:rPr>
              <a:t>Provide accurate description while mitigating harm</a:t>
            </a:r>
            <a:endParaRPr>
              <a:latin typeface="Roboto Slab"/>
              <a:ea typeface="Roboto Slab"/>
              <a:cs typeface="Roboto Slab"/>
              <a:sym typeface="Roboto Slab"/>
            </a:endParaRPr>
          </a:p>
          <a:p>
            <a:pPr indent="-342900" lvl="0" marL="457200" rtl="0" algn="l">
              <a:lnSpc>
                <a:spcPct val="100000"/>
              </a:lnSpc>
              <a:spcBef>
                <a:spcPts val="1000"/>
              </a:spcBef>
              <a:spcAft>
                <a:spcPts val="0"/>
              </a:spcAft>
              <a:buSzPts val="1800"/>
              <a:buFont typeface="Roboto Slab"/>
              <a:buAutoNum type="arabicPeriod"/>
            </a:pPr>
            <a:r>
              <a:rPr lang="en">
                <a:latin typeface="Roboto Slab"/>
                <a:ea typeface="Roboto Slab"/>
                <a:cs typeface="Roboto Slab"/>
                <a:sym typeface="Roboto Slab"/>
              </a:rPr>
              <a:t>Responsibly maintain privacy and confidentiality</a:t>
            </a:r>
            <a:endParaRPr>
              <a:latin typeface="Roboto Slab"/>
              <a:ea typeface="Roboto Slab"/>
              <a:cs typeface="Roboto Slab"/>
              <a:sym typeface="Roboto Slab"/>
            </a:endParaRPr>
          </a:p>
          <a:p>
            <a:pPr indent="-342900" lvl="0" marL="457200" rtl="0" algn="l">
              <a:lnSpc>
                <a:spcPct val="100000"/>
              </a:lnSpc>
              <a:spcBef>
                <a:spcPts val="1000"/>
              </a:spcBef>
              <a:spcAft>
                <a:spcPts val="0"/>
              </a:spcAft>
              <a:buSzPts val="1800"/>
              <a:buFont typeface="Roboto Slab"/>
              <a:buAutoNum type="arabicPeriod"/>
            </a:pPr>
            <a:r>
              <a:rPr lang="en">
                <a:latin typeface="Roboto Slab"/>
                <a:ea typeface="Roboto Slab"/>
                <a:cs typeface="Roboto Slab"/>
                <a:sym typeface="Roboto Slab"/>
              </a:rPr>
              <a:t>Acknowledge creators, complex provenance, and lift up marginalized voices</a:t>
            </a:r>
            <a:endParaRPr>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87900" y="138275"/>
            <a:ext cx="8368200" cy="9381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sz="2650">
                <a:solidFill>
                  <a:schemeClr val="accent5"/>
                </a:solidFill>
              </a:rPr>
              <a:t>Goal 1:</a:t>
            </a:r>
            <a:endParaRPr sz="2650">
              <a:solidFill>
                <a:schemeClr val="accent5"/>
              </a:solidFill>
            </a:endParaRPr>
          </a:p>
          <a:p>
            <a:pPr indent="0" lvl="0" marL="0" rtl="0" algn="ctr">
              <a:lnSpc>
                <a:spcPct val="115000"/>
              </a:lnSpc>
              <a:spcBef>
                <a:spcPts val="0"/>
              </a:spcBef>
              <a:spcAft>
                <a:spcPts val="0"/>
              </a:spcAft>
              <a:buNone/>
            </a:pPr>
            <a:r>
              <a:rPr lang="en" sz="2650">
                <a:solidFill>
                  <a:schemeClr val="accent5"/>
                </a:solidFill>
              </a:rPr>
              <a:t>Use MPLP Processes to Increase Access to Collections</a:t>
            </a:r>
            <a:endParaRPr sz="2650">
              <a:latin typeface="Arial"/>
              <a:ea typeface="Arial"/>
              <a:cs typeface="Arial"/>
              <a:sym typeface="Arial"/>
            </a:endParaRPr>
          </a:p>
        </p:txBody>
      </p:sp>
      <p:sp>
        <p:nvSpPr>
          <p:cNvPr id="100" name="Google Shape;100;p19"/>
          <p:cNvSpPr txBox="1"/>
          <p:nvPr>
            <p:ph idx="1" type="body"/>
          </p:nvPr>
        </p:nvSpPr>
        <p:spPr>
          <a:xfrm>
            <a:off x="387900" y="1237875"/>
            <a:ext cx="8368200" cy="40752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sz="2478">
                <a:solidFill>
                  <a:srgbClr val="FFFFFF"/>
                </a:solidFill>
                <a:latin typeface="Roboto Slab"/>
                <a:ea typeface="Roboto Slab"/>
                <a:cs typeface="Roboto Slab"/>
                <a:sym typeface="Roboto Slab"/>
              </a:rPr>
              <a:t>So how do we create a system for implementing MPLP/ and extensible processing and workflows, while also developing better practices in anti-oppressive work?</a:t>
            </a:r>
            <a:endParaRPr sz="2478">
              <a:solidFill>
                <a:srgbClr val="FFFFFF"/>
              </a:solidFill>
              <a:latin typeface="Roboto Slab"/>
              <a:ea typeface="Roboto Slab"/>
              <a:cs typeface="Roboto Slab"/>
              <a:sym typeface="Roboto Slab"/>
            </a:endParaRPr>
          </a:p>
          <a:p>
            <a:pPr indent="0" lvl="0" marL="0" rtl="0" algn="l">
              <a:spcBef>
                <a:spcPts val="1200"/>
              </a:spcBef>
              <a:spcAft>
                <a:spcPts val="0"/>
              </a:spcAft>
              <a:buNone/>
            </a:pPr>
            <a:r>
              <a:t/>
            </a:r>
            <a:endParaRPr sz="24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2250">
                <a:solidFill>
                  <a:srgbClr val="FFFFFF"/>
                </a:solidFill>
                <a:latin typeface="Roboto Slab"/>
                <a:ea typeface="Roboto Slab"/>
                <a:cs typeface="Roboto Slab"/>
                <a:sym typeface="Roboto Slab"/>
              </a:rPr>
              <a:t>We applied MPLP to targeted steps of processing, while adding DEIA-focused tasks to other parts of the workflow:</a:t>
            </a:r>
            <a:endParaRPr i="1" sz="2250">
              <a:solidFill>
                <a:srgbClr val="FFFFFF"/>
              </a:solidFill>
              <a:latin typeface="Roboto Slab"/>
              <a:ea typeface="Roboto Slab"/>
              <a:cs typeface="Roboto Slab"/>
              <a:sym typeface="Roboto Slab"/>
            </a:endParaRPr>
          </a:p>
          <a:p>
            <a:pPr indent="-324634" lvl="1" marL="914400" rtl="0" algn="l">
              <a:lnSpc>
                <a:spcPct val="115000"/>
              </a:lnSpc>
              <a:spcBef>
                <a:spcPts val="1000"/>
              </a:spcBef>
              <a:spcAft>
                <a:spcPts val="0"/>
              </a:spcAft>
              <a:buClr>
                <a:srgbClr val="FFFFFF"/>
              </a:buClr>
              <a:buSzPct val="100000"/>
              <a:buFont typeface="Roboto Slab"/>
              <a:buChar char="○"/>
            </a:pPr>
            <a:r>
              <a:rPr lang="en" sz="2160">
                <a:solidFill>
                  <a:srgbClr val="FFFFFF"/>
                </a:solidFill>
                <a:latin typeface="Roboto Slab"/>
                <a:ea typeface="Roboto Slab"/>
                <a:cs typeface="Roboto Slab"/>
                <a:sym typeface="Roboto Slab"/>
              </a:rPr>
              <a:t>Increased work done </a:t>
            </a:r>
            <a:r>
              <a:rPr lang="en" sz="2160">
                <a:solidFill>
                  <a:srgbClr val="FFFFFF"/>
                </a:solidFill>
                <a:latin typeface="Roboto Slab"/>
                <a:ea typeface="Roboto Slab"/>
                <a:cs typeface="Roboto Slab"/>
                <a:sym typeface="Roboto Slab"/>
              </a:rPr>
              <a:t>during</a:t>
            </a:r>
            <a:r>
              <a:rPr lang="en" sz="2160">
                <a:solidFill>
                  <a:srgbClr val="FFFFFF"/>
                </a:solidFill>
                <a:latin typeface="Roboto Slab"/>
                <a:ea typeface="Roboto Slab"/>
                <a:cs typeface="Roboto Slab"/>
                <a:sym typeface="Roboto Slab"/>
              </a:rPr>
              <a:t> </a:t>
            </a:r>
            <a:r>
              <a:rPr lang="en" sz="2160">
                <a:solidFill>
                  <a:srgbClr val="FFFFFF"/>
                </a:solidFill>
                <a:latin typeface="Roboto Slab"/>
                <a:ea typeface="Roboto Slab"/>
                <a:cs typeface="Roboto Slab"/>
                <a:sym typeface="Roboto Slab"/>
              </a:rPr>
              <a:t>accessioning</a:t>
            </a:r>
            <a:endParaRPr sz="2160">
              <a:solidFill>
                <a:srgbClr val="FFFFFF"/>
              </a:solidFill>
              <a:latin typeface="Roboto Slab"/>
              <a:ea typeface="Roboto Slab"/>
              <a:cs typeface="Roboto Slab"/>
              <a:sym typeface="Roboto Slab"/>
            </a:endParaRPr>
          </a:p>
          <a:p>
            <a:pPr indent="-324634" lvl="1" marL="914400" rtl="0" algn="l">
              <a:lnSpc>
                <a:spcPct val="115000"/>
              </a:lnSpc>
              <a:spcBef>
                <a:spcPts val="1000"/>
              </a:spcBef>
              <a:spcAft>
                <a:spcPts val="0"/>
              </a:spcAft>
              <a:buClr>
                <a:srgbClr val="FFFFFF"/>
              </a:buClr>
              <a:buSzPct val="100000"/>
              <a:buFont typeface="Roboto Slab"/>
              <a:buChar char="○"/>
            </a:pPr>
            <a:r>
              <a:rPr lang="en" sz="2160">
                <a:solidFill>
                  <a:srgbClr val="FFFFFF"/>
                </a:solidFill>
                <a:latin typeface="Roboto Slab"/>
                <a:ea typeface="Roboto Slab"/>
                <a:cs typeface="Roboto Slab"/>
                <a:sym typeface="Roboto Slab"/>
              </a:rPr>
              <a:t>Do less physical preservation, </a:t>
            </a:r>
            <a:r>
              <a:rPr lang="en" sz="2160">
                <a:solidFill>
                  <a:srgbClr val="FFFFFF"/>
                </a:solidFill>
                <a:latin typeface="Roboto Slab"/>
                <a:ea typeface="Roboto Slab"/>
                <a:cs typeface="Roboto Slab"/>
                <a:sym typeface="Roboto Slab"/>
              </a:rPr>
              <a:t>arrangement</a:t>
            </a:r>
            <a:r>
              <a:rPr lang="en" sz="2160">
                <a:solidFill>
                  <a:srgbClr val="FFFFFF"/>
                </a:solidFill>
                <a:latin typeface="Roboto Slab"/>
                <a:ea typeface="Roboto Slab"/>
                <a:cs typeface="Roboto Slab"/>
                <a:sym typeface="Roboto Slab"/>
              </a:rPr>
              <a:t>, and detailed inventory work</a:t>
            </a:r>
            <a:endParaRPr sz="2160">
              <a:solidFill>
                <a:srgbClr val="FFFFFF"/>
              </a:solidFill>
              <a:latin typeface="Roboto Slab"/>
              <a:ea typeface="Roboto Slab"/>
              <a:cs typeface="Roboto Slab"/>
              <a:sym typeface="Roboto Slab"/>
            </a:endParaRPr>
          </a:p>
          <a:p>
            <a:pPr indent="-324634" lvl="1" marL="914400" rtl="0" algn="l">
              <a:spcBef>
                <a:spcPts val="1000"/>
              </a:spcBef>
              <a:spcAft>
                <a:spcPts val="0"/>
              </a:spcAft>
              <a:buClr>
                <a:srgbClr val="FFFFFF"/>
              </a:buClr>
              <a:buSzPct val="100000"/>
              <a:buFont typeface="Roboto Slab"/>
              <a:buChar char="○"/>
            </a:pPr>
            <a:r>
              <a:rPr lang="en" sz="2160">
                <a:latin typeface="Roboto Slab"/>
                <a:ea typeface="Roboto Slab"/>
                <a:cs typeface="Roboto Slab"/>
                <a:sym typeface="Roboto Slab"/>
              </a:rPr>
              <a:t>Provide support for extensible/ iterative processing by creating worksheets to track work</a:t>
            </a:r>
            <a:endParaRPr sz="2160">
              <a:latin typeface="Roboto Slab"/>
              <a:ea typeface="Roboto Slab"/>
              <a:cs typeface="Roboto Slab"/>
              <a:sym typeface="Roboto Slab"/>
            </a:endParaRPr>
          </a:p>
          <a:p>
            <a:pPr indent="-324634" lvl="1" marL="914400" rtl="0" algn="l">
              <a:spcBef>
                <a:spcPts val="1000"/>
              </a:spcBef>
              <a:spcAft>
                <a:spcPts val="0"/>
              </a:spcAft>
              <a:buClr>
                <a:srgbClr val="FFFFFF"/>
              </a:buClr>
              <a:buSzPct val="100000"/>
              <a:buFont typeface="Roboto Slab"/>
              <a:buChar char="○"/>
            </a:pPr>
            <a:r>
              <a:rPr lang="en" sz="2160">
                <a:latin typeface="Roboto Slab"/>
                <a:ea typeface="Roboto Slab"/>
                <a:cs typeface="Roboto Slab"/>
                <a:sym typeface="Roboto Slab"/>
              </a:rPr>
              <a:t>Created a  </a:t>
            </a:r>
            <a:r>
              <a:rPr i="1" lang="en" sz="2160">
                <a:latin typeface="Roboto Slab"/>
                <a:ea typeface="Roboto Slab"/>
                <a:cs typeface="Roboto Slab"/>
                <a:sym typeface="Roboto Slab"/>
              </a:rPr>
              <a:t>Levels of Processing Matrix and a Levels of Processing Decision-Making Chart</a:t>
            </a:r>
            <a:r>
              <a:rPr lang="en" sz="2160">
                <a:latin typeface="Roboto Slab"/>
                <a:ea typeface="Roboto Slab"/>
                <a:cs typeface="Roboto Slab"/>
                <a:sym typeface="Roboto Slab"/>
              </a:rPr>
              <a:t> </a:t>
            </a:r>
            <a:endParaRPr sz="216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1874504" y="46588"/>
            <a:ext cx="5394984" cy="5050326"/>
          </a:xfrm>
          <a:prstGeom prst="rect">
            <a:avLst/>
          </a:prstGeom>
          <a:noFill/>
          <a:ln>
            <a:noFill/>
          </a:ln>
        </p:spPr>
      </p:pic>
      <p:sp>
        <p:nvSpPr>
          <p:cNvPr id="106" name="Google Shape;106;p20"/>
          <p:cNvSpPr txBox="1"/>
          <p:nvPr>
            <p:ph type="title"/>
          </p:nvPr>
        </p:nvSpPr>
        <p:spPr>
          <a:xfrm>
            <a:off x="111825" y="3528400"/>
            <a:ext cx="2373000" cy="8076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b="1" lang="en" sz="2000">
                <a:solidFill>
                  <a:schemeClr val="accent5"/>
                </a:solidFill>
                <a:highlight>
                  <a:schemeClr val="dk2"/>
                </a:highlight>
              </a:rPr>
              <a:t> Levels of Processing Matrix</a:t>
            </a:r>
            <a:endParaRPr b="1" sz="2000">
              <a:solidFill>
                <a:schemeClr val="accent5"/>
              </a:solidFill>
              <a:highlight>
                <a:schemeClr val="dk2"/>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90275" y="119688"/>
            <a:ext cx="7678450" cy="4904125"/>
          </a:xfrm>
          <a:prstGeom prst="rect">
            <a:avLst/>
          </a:prstGeom>
          <a:noFill/>
          <a:ln>
            <a:noFill/>
          </a:ln>
        </p:spPr>
      </p:pic>
      <p:sp>
        <p:nvSpPr>
          <p:cNvPr id="112" name="Google Shape;112;p21"/>
          <p:cNvSpPr txBox="1"/>
          <p:nvPr>
            <p:ph type="title"/>
          </p:nvPr>
        </p:nvSpPr>
        <p:spPr>
          <a:xfrm>
            <a:off x="5928900" y="4040700"/>
            <a:ext cx="3215100" cy="983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2000">
                <a:solidFill>
                  <a:schemeClr val="accent5"/>
                </a:solidFill>
                <a:highlight>
                  <a:schemeClr val="dk2"/>
                </a:highlight>
              </a:rPr>
              <a:t>Levels of Processing Decision-Making Chart </a:t>
            </a:r>
            <a:endParaRPr b="1" sz="2000">
              <a:solidFill>
                <a:schemeClr val="accent5"/>
              </a:solidFill>
              <a:highlight>
                <a:schemeClr val="dk2"/>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